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sldIdLst>
    <p:sldId id="273" r:id="rId2"/>
    <p:sldId id="303" r:id="rId3"/>
    <p:sldId id="304" r:id="rId4"/>
    <p:sldId id="292" r:id="rId5"/>
    <p:sldId id="293" r:id="rId6"/>
    <p:sldId id="288" r:id="rId7"/>
    <p:sldId id="286" r:id="rId8"/>
    <p:sldId id="294" r:id="rId9"/>
    <p:sldId id="295" r:id="rId10"/>
    <p:sldId id="296" r:id="rId11"/>
    <p:sldId id="277" r:id="rId12"/>
    <p:sldId id="278" r:id="rId13"/>
    <p:sldId id="297" r:id="rId14"/>
    <p:sldId id="279" r:id="rId15"/>
    <p:sldId id="298" r:id="rId16"/>
    <p:sldId id="299" r:id="rId17"/>
    <p:sldId id="281" r:id="rId18"/>
    <p:sldId id="290" r:id="rId19"/>
    <p:sldId id="291" r:id="rId20"/>
    <p:sldId id="300" r:id="rId21"/>
    <p:sldId id="301" r:id="rId22"/>
    <p:sldId id="284" r:id="rId23"/>
    <p:sldId id="302" r:id="rId24"/>
    <p:sldId id="306" r:id="rId25"/>
  </p:sldIdLst>
  <p:sldSz cx="7380288" cy="10261600"/>
  <p:notesSz cx="6858000" cy="9144000"/>
  <p:defaultTextStyle>
    <a:defPPr>
      <a:defRPr lang="ru-RU"/>
    </a:defPPr>
    <a:lvl1pPr marL="0" algn="l" defTabSz="1008035" rtl="0" eaLnBrk="1" latinLnBrk="0" hangingPunct="1">
      <a:defRPr sz="2000" kern="1200">
        <a:solidFill>
          <a:schemeClr val="tx1"/>
        </a:solidFill>
        <a:latin typeface="+mn-lt"/>
        <a:ea typeface="+mn-ea"/>
        <a:cs typeface="+mn-cs"/>
      </a:defRPr>
    </a:lvl1pPr>
    <a:lvl2pPr marL="504017" algn="l" defTabSz="1008035" rtl="0" eaLnBrk="1" latinLnBrk="0" hangingPunct="1">
      <a:defRPr sz="2000" kern="1200">
        <a:solidFill>
          <a:schemeClr val="tx1"/>
        </a:solidFill>
        <a:latin typeface="+mn-lt"/>
        <a:ea typeface="+mn-ea"/>
        <a:cs typeface="+mn-cs"/>
      </a:defRPr>
    </a:lvl2pPr>
    <a:lvl3pPr marL="1008035" algn="l" defTabSz="1008035" rtl="0" eaLnBrk="1" latinLnBrk="0" hangingPunct="1">
      <a:defRPr sz="2000" kern="1200">
        <a:solidFill>
          <a:schemeClr val="tx1"/>
        </a:solidFill>
        <a:latin typeface="+mn-lt"/>
        <a:ea typeface="+mn-ea"/>
        <a:cs typeface="+mn-cs"/>
      </a:defRPr>
    </a:lvl3pPr>
    <a:lvl4pPr marL="1512052" algn="l" defTabSz="1008035" rtl="0" eaLnBrk="1" latinLnBrk="0" hangingPunct="1">
      <a:defRPr sz="2000" kern="1200">
        <a:solidFill>
          <a:schemeClr val="tx1"/>
        </a:solidFill>
        <a:latin typeface="+mn-lt"/>
        <a:ea typeface="+mn-ea"/>
        <a:cs typeface="+mn-cs"/>
      </a:defRPr>
    </a:lvl4pPr>
    <a:lvl5pPr marL="2016069" algn="l" defTabSz="1008035" rtl="0" eaLnBrk="1" latinLnBrk="0" hangingPunct="1">
      <a:defRPr sz="2000" kern="1200">
        <a:solidFill>
          <a:schemeClr val="tx1"/>
        </a:solidFill>
        <a:latin typeface="+mn-lt"/>
        <a:ea typeface="+mn-ea"/>
        <a:cs typeface="+mn-cs"/>
      </a:defRPr>
    </a:lvl5pPr>
    <a:lvl6pPr marL="2520086" algn="l" defTabSz="1008035" rtl="0" eaLnBrk="1" latinLnBrk="0" hangingPunct="1">
      <a:defRPr sz="2000" kern="1200">
        <a:solidFill>
          <a:schemeClr val="tx1"/>
        </a:solidFill>
        <a:latin typeface="+mn-lt"/>
        <a:ea typeface="+mn-ea"/>
        <a:cs typeface="+mn-cs"/>
      </a:defRPr>
    </a:lvl6pPr>
    <a:lvl7pPr marL="3024104" algn="l" defTabSz="1008035" rtl="0" eaLnBrk="1" latinLnBrk="0" hangingPunct="1">
      <a:defRPr sz="2000" kern="1200">
        <a:solidFill>
          <a:schemeClr val="tx1"/>
        </a:solidFill>
        <a:latin typeface="+mn-lt"/>
        <a:ea typeface="+mn-ea"/>
        <a:cs typeface="+mn-cs"/>
      </a:defRPr>
    </a:lvl7pPr>
    <a:lvl8pPr marL="3528121" algn="l" defTabSz="1008035" rtl="0" eaLnBrk="1" latinLnBrk="0" hangingPunct="1">
      <a:defRPr sz="2000" kern="1200">
        <a:solidFill>
          <a:schemeClr val="tx1"/>
        </a:solidFill>
        <a:latin typeface="+mn-lt"/>
        <a:ea typeface="+mn-ea"/>
        <a:cs typeface="+mn-cs"/>
      </a:defRPr>
    </a:lvl8pPr>
    <a:lvl9pPr marL="4032138" algn="l" defTabSz="1008035"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2C8C16"/>
    <a:srgbClr val="FF0066"/>
    <a:srgbClr val="2E825A"/>
    <a:srgbClr val="66FF33"/>
    <a:srgbClr val="9933FF"/>
    <a:srgbClr val="2CF43F"/>
    <a:srgbClr val="6264B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7950" autoAdjust="0"/>
    <p:restoredTop sz="94660"/>
  </p:normalViewPr>
  <p:slideViewPr>
    <p:cSldViewPr>
      <p:cViewPr varScale="1">
        <p:scale>
          <a:sx n="44" d="100"/>
          <a:sy n="44" d="100"/>
        </p:scale>
        <p:origin x="-2202" y="-96"/>
      </p:cViewPr>
      <p:guideLst>
        <p:guide orient="horz" pos="3233"/>
        <p:guide pos="2325"/>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D7C208-EAAD-4EC9-BD79-A8A55FD2EC3C}" type="datetimeFigureOut">
              <a:rPr lang="ru-RU" smtClean="0"/>
              <a:pPr/>
              <a:t>02.02.2013</a:t>
            </a:fld>
            <a:endParaRPr lang="ru-RU"/>
          </a:p>
        </p:txBody>
      </p:sp>
      <p:sp>
        <p:nvSpPr>
          <p:cNvPr id="4" name="Образ слайда 3"/>
          <p:cNvSpPr>
            <a:spLocks noGrp="1" noRot="1" noChangeAspect="1"/>
          </p:cNvSpPr>
          <p:nvPr>
            <p:ph type="sldImg" idx="2"/>
          </p:nvPr>
        </p:nvSpPr>
        <p:spPr>
          <a:xfrm>
            <a:off x="2195513" y="685800"/>
            <a:ext cx="2466975"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62BDE8-3C64-4866-97D8-2DA358367375}" type="slidenum">
              <a:rPr lang="ru-RU" smtClean="0"/>
              <a:pPr/>
              <a:t>‹#›</a:t>
            </a:fld>
            <a:endParaRPr lang="ru-RU"/>
          </a:p>
        </p:txBody>
      </p:sp>
    </p:spTree>
    <p:extLst>
      <p:ext uri="{BB962C8B-B14F-4D97-AF65-F5344CB8AC3E}">
        <p14:creationId xmlns:p14="http://schemas.microsoft.com/office/powerpoint/2010/main" xmlns="" val="79083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53522" y="3187749"/>
            <a:ext cx="6273245" cy="219959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07043" y="5814907"/>
            <a:ext cx="5166202" cy="2622409"/>
          </a:xfrm>
        </p:spPr>
        <p:txBody>
          <a:bodyPr/>
          <a:lstStyle>
            <a:lvl1pPr marL="0" indent="0" algn="ctr">
              <a:buNone/>
              <a:defRPr>
                <a:solidFill>
                  <a:schemeClr val="tx1">
                    <a:tint val="75000"/>
                  </a:schemeClr>
                </a:solidFill>
              </a:defRPr>
            </a:lvl1pPr>
            <a:lvl2pPr marL="504017" indent="0" algn="ctr">
              <a:buNone/>
              <a:defRPr>
                <a:solidFill>
                  <a:schemeClr val="tx1">
                    <a:tint val="75000"/>
                  </a:schemeClr>
                </a:solidFill>
              </a:defRPr>
            </a:lvl2pPr>
            <a:lvl3pPr marL="1008035" indent="0" algn="ctr">
              <a:buNone/>
              <a:defRPr>
                <a:solidFill>
                  <a:schemeClr val="tx1">
                    <a:tint val="75000"/>
                  </a:schemeClr>
                </a:solidFill>
              </a:defRPr>
            </a:lvl3pPr>
            <a:lvl4pPr marL="1512052" indent="0" algn="ctr">
              <a:buNone/>
              <a:defRPr>
                <a:solidFill>
                  <a:schemeClr val="tx1">
                    <a:tint val="75000"/>
                  </a:schemeClr>
                </a:solidFill>
              </a:defRPr>
            </a:lvl4pPr>
            <a:lvl5pPr marL="2016069" indent="0" algn="ctr">
              <a:buNone/>
              <a:defRPr>
                <a:solidFill>
                  <a:schemeClr val="tx1">
                    <a:tint val="75000"/>
                  </a:schemeClr>
                </a:solidFill>
              </a:defRPr>
            </a:lvl5pPr>
            <a:lvl6pPr marL="2520086" indent="0" algn="ctr">
              <a:buNone/>
              <a:defRPr>
                <a:solidFill>
                  <a:schemeClr val="tx1">
                    <a:tint val="75000"/>
                  </a:schemeClr>
                </a:solidFill>
              </a:defRPr>
            </a:lvl6pPr>
            <a:lvl7pPr marL="3024104" indent="0" algn="ctr">
              <a:buNone/>
              <a:defRPr>
                <a:solidFill>
                  <a:schemeClr val="tx1">
                    <a:tint val="75000"/>
                  </a:schemeClr>
                </a:solidFill>
              </a:defRPr>
            </a:lvl7pPr>
            <a:lvl8pPr marL="3528121" indent="0" algn="ctr">
              <a:buNone/>
              <a:defRPr>
                <a:solidFill>
                  <a:schemeClr val="tx1">
                    <a:tint val="75000"/>
                  </a:schemeClr>
                </a:solidFill>
              </a:defRPr>
            </a:lvl8pPr>
            <a:lvl9pPr marL="4032138"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8642F92-34D7-49D6-AD23-0CB6A10E8543}" type="datetime1">
              <a:rPr lang="ru-RU" smtClean="0"/>
              <a:pPr/>
              <a:t>02.02.2013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0C4B8B-03AE-470C-A98B-F2A50E7CD347}" type="datetime1">
              <a:rPr lang="ru-RU" smtClean="0"/>
              <a:pPr/>
              <a:t>02.02.2013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350709" y="410940"/>
            <a:ext cx="1660565" cy="875561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69015" y="410940"/>
            <a:ext cx="4858689" cy="875561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711CF32-51F6-44B6-8620-E232501957E7}" type="datetime1">
              <a:rPr lang="ru-RU" smtClean="0"/>
              <a:pPr/>
              <a:t>02.02.2013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F87BCF0-980E-4E10-A776-7F7DED26D87D}" type="datetime1">
              <a:rPr lang="ru-RU" smtClean="0"/>
              <a:pPr/>
              <a:t>02.02.2013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2992" y="6594030"/>
            <a:ext cx="6273245" cy="2038067"/>
          </a:xfrm>
        </p:spPr>
        <p:txBody>
          <a:bodyPr anchor="t"/>
          <a:lstStyle>
            <a:lvl1pPr algn="l">
              <a:defRPr sz="4400" b="1" cap="all"/>
            </a:lvl1pPr>
          </a:lstStyle>
          <a:p>
            <a:r>
              <a:rPr lang="ru-RU" smtClean="0"/>
              <a:t>Образец заголовка</a:t>
            </a:r>
            <a:endParaRPr lang="ru-RU"/>
          </a:p>
        </p:txBody>
      </p:sp>
      <p:sp>
        <p:nvSpPr>
          <p:cNvPr id="3" name="Текст 2"/>
          <p:cNvSpPr>
            <a:spLocks noGrp="1"/>
          </p:cNvSpPr>
          <p:nvPr>
            <p:ph type="body" idx="1"/>
          </p:nvPr>
        </p:nvSpPr>
        <p:spPr>
          <a:xfrm>
            <a:off x="582992" y="4349306"/>
            <a:ext cx="6273245" cy="2244724"/>
          </a:xfrm>
        </p:spPr>
        <p:txBody>
          <a:bodyPr anchor="b"/>
          <a:lstStyle>
            <a:lvl1pPr marL="0" indent="0">
              <a:buNone/>
              <a:defRPr sz="2200">
                <a:solidFill>
                  <a:schemeClr val="tx1">
                    <a:tint val="75000"/>
                  </a:schemeClr>
                </a:solidFill>
              </a:defRPr>
            </a:lvl1pPr>
            <a:lvl2pPr marL="504017" indent="0">
              <a:buNone/>
              <a:defRPr sz="2000">
                <a:solidFill>
                  <a:schemeClr val="tx1">
                    <a:tint val="75000"/>
                  </a:schemeClr>
                </a:solidFill>
              </a:defRPr>
            </a:lvl2pPr>
            <a:lvl3pPr marL="1008035" indent="0">
              <a:buNone/>
              <a:defRPr sz="1800">
                <a:solidFill>
                  <a:schemeClr val="tx1">
                    <a:tint val="75000"/>
                  </a:schemeClr>
                </a:solidFill>
              </a:defRPr>
            </a:lvl3pPr>
            <a:lvl4pPr marL="1512052" indent="0">
              <a:buNone/>
              <a:defRPr sz="1500">
                <a:solidFill>
                  <a:schemeClr val="tx1">
                    <a:tint val="75000"/>
                  </a:schemeClr>
                </a:solidFill>
              </a:defRPr>
            </a:lvl4pPr>
            <a:lvl5pPr marL="2016069" indent="0">
              <a:buNone/>
              <a:defRPr sz="1500">
                <a:solidFill>
                  <a:schemeClr val="tx1">
                    <a:tint val="75000"/>
                  </a:schemeClr>
                </a:solidFill>
              </a:defRPr>
            </a:lvl5pPr>
            <a:lvl6pPr marL="2520086" indent="0">
              <a:buNone/>
              <a:defRPr sz="1500">
                <a:solidFill>
                  <a:schemeClr val="tx1">
                    <a:tint val="75000"/>
                  </a:schemeClr>
                </a:solidFill>
              </a:defRPr>
            </a:lvl6pPr>
            <a:lvl7pPr marL="3024104" indent="0">
              <a:buNone/>
              <a:defRPr sz="1500">
                <a:solidFill>
                  <a:schemeClr val="tx1">
                    <a:tint val="75000"/>
                  </a:schemeClr>
                </a:solidFill>
              </a:defRPr>
            </a:lvl7pPr>
            <a:lvl8pPr marL="3528121" indent="0">
              <a:buNone/>
              <a:defRPr sz="1500">
                <a:solidFill>
                  <a:schemeClr val="tx1">
                    <a:tint val="75000"/>
                  </a:schemeClr>
                </a:solidFill>
              </a:defRPr>
            </a:lvl8pPr>
            <a:lvl9pPr marL="4032138" indent="0">
              <a:buNone/>
              <a:defRPr sz="15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DF1C8BA-B63E-43E9-B1C9-EF27ABAA14C0}" type="datetime1">
              <a:rPr lang="ru-RU" smtClean="0"/>
              <a:pPr/>
              <a:t>02.02.2013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69015" y="2394375"/>
            <a:ext cx="3259627" cy="6772182"/>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751647" y="2394375"/>
            <a:ext cx="3259627" cy="6772182"/>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84720F5-1CA9-40F6-A8CF-521F38C9523F}" type="datetime1">
              <a:rPr lang="ru-RU" smtClean="0"/>
              <a:pPr/>
              <a:t>02.02.2013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69015" y="2296984"/>
            <a:ext cx="3260909" cy="957274"/>
          </a:xfrm>
        </p:spPr>
        <p:txBody>
          <a:bodyPr anchor="b"/>
          <a:lstStyle>
            <a:lvl1pPr marL="0" indent="0">
              <a:buNone/>
              <a:defRPr sz="2600" b="1"/>
            </a:lvl1pPr>
            <a:lvl2pPr marL="504017" indent="0">
              <a:buNone/>
              <a:defRPr sz="2200" b="1"/>
            </a:lvl2pPr>
            <a:lvl3pPr marL="1008035" indent="0">
              <a:buNone/>
              <a:defRPr sz="2000" b="1"/>
            </a:lvl3pPr>
            <a:lvl4pPr marL="1512052" indent="0">
              <a:buNone/>
              <a:defRPr sz="1800" b="1"/>
            </a:lvl4pPr>
            <a:lvl5pPr marL="2016069" indent="0">
              <a:buNone/>
              <a:defRPr sz="1800" b="1"/>
            </a:lvl5pPr>
            <a:lvl6pPr marL="2520086" indent="0">
              <a:buNone/>
              <a:defRPr sz="1800" b="1"/>
            </a:lvl6pPr>
            <a:lvl7pPr marL="3024104" indent="0">
              <a:buNone/>
              <a:defRPr sz="1800" b="1"/>
            </a:lvl7pPr>
            <a:lvl8pPr marL="3528121" indent="0">
              <a:buNone/>
              <a:defRPr sz="1800" b="1"/>
            </a:lvl8pPr>
            <a:lvl9pPr marL="4032138" indent="0">
              <a:buNone/>
              <a:defRPr sz="1800" b="1"/>
            </a:lvl9pPr>
          </a:lstStyle>
          <a:p>
            <a:pPr lvl="0"/>
            <a:r>
              <a:rPr lang="ru-RU" smtClean="0"/>
              <a:t>Образец текста</a:t>
            </a:r>
          </a:p>
        </p:txBody>
      </p:sp>
      <p:sp>
        <p:nvSpPr>
          <p:cNvPr id="4" name="Содержимое 3"/>
          <p:cNvSpPr>
            <a:spLocks noGrp="1"/>
          </p:cNvSpPr>
          <p:nvPr>
            <p:ph sz="half" idx="2"/>
          </p:nvPr>
        </p:nvSpPr>
        <p:spPr>
          <a:xfrm>
            <a:off x="369015" y="3254258"/>
            <a:ext cx="3260909" cy="5912297"/>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749084" y="2296984"/>
            <a:ext cx="3262190" cy="957274"/>
          </a:xfrm>
        </p:spPr>
        <p:txBody>
          <a:bodyPr anchor="b"/>
          <a:lstStyle>
            <a:lvl1pPr marL="0" indent="0">
              <a:buNone/>
              <a:defRPr sz="2600" b="1"/>
            </a:lvl1pPr>
            <a:lvl2pPr marL="504017" indent="0">
              <a:buNone/>
              <a:defRPr sz="2200" b="1"/>
            </a:lvl2pPr>
            <a:lvl3pPr marL="1008035" indent="0">
              <a:buNone/>
              <a:defRPr sz="2000" b="1"/>
            </a:lvl3pPr>
            <a:lvl4pPr marL="1512052" indent="0">
              <a:buNone/>
              <a:defRPr sz="1800" b="1"/>
            </a:lvl4pPr>
            <a:lvl5pPr marL="2016069" indent="0">
              <a:buNone/>
              <a:defRPr sz="1800" b="1"/>
            </a:lvl5pPr>
            <a:lvl6pPr marL="2520086" indent="0">
              <a:buNone/>
              <a:defRPr sz="1800" b="1"/>
            </a:lvl6pPr>
            <a:lvl7pPr marL="3024104" indent="0">
              <a:buNone/>
              <a:defRPr sz="1800" b="1"/>
            </a:lvl7pPr>
            <a:lvl8pPr marL="3528121" indent="0">
              <a:buNone/>
              <a:defRPr sz="1800" b="1"/>
            </a:lvl8pPr>
            <a:lvl9pPr marL="4032138" indent="0">
              <a:buNone/>
              <a:defRPr sz="1800" b="1"/>
            </a:lvl9pPr>
          </a:lstStyle>
          <a:p>
            <a:pPr lvl="0"/>
            <a:r>
              <a:rPr lang="ru-RU" smtClean="0"/>
              <a:t>Образец текста</a:t>
            </a:r>
          </a:p>
        </p:txBody>
      </p:sp>
      <p:sp>
        <p:nvSpPr>
          <p:cNvPr id="6" name="Содержимое 5"/>
          <p:cNvSpPr>
            <a:spLocks noGrp="1"/>
          </p:cNvSpPr>
          <p:nvPr>
            <p:ph sz="quarter" idx="4"/>
          </p:nvPr>
        </p:nvSpPr>
        <p:spPr>
          <a:xfrm>
            <a:off x="3749084" y="3254258"/>
            <a:ext cx="3262190" cy="5912297"/>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F7449A9-5E4A-4A4D-9E4D-0A1C998C6175}" type="datetime1">
              <a:rPr lang="ru-RU" smtClean="0"/>
              <a:pPr/>
              <a:t>02.02.2013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B490E6-6F6E-4C4A-B47D-FF27BA0CFECB}" type="datetime1">
              <a:rPr lang="ru-RU" smtClean="0"/>
              <a:pPr/>
              <a:t>02.02.2013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6396DA-D096-4815-87B0-1F2D34ED508C}" type="datetime1">
              <a:rPr lang="ru-RU" smtClean="0"/>
              <a:pPr/>
              <a:t>02.02.2013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9014" y="408565"/>
            <a:ext cx="2428064" cy="1738771"/>
          </a:xfrm>
        </p:spPr>
        <p:txBody>
          <a:bodyPr anchor="b"/>
          <a:lstStyle>
            <a:lvl1pPr algn="l">
              <a:defRPr sz="2200" b="1"/>
            </a:lvl1pPr>
          </a:lstStyle>
          <a:p>
            <a:r>
              <a:rPr lang="ru-RU" smtClean="0"/>
              <a:t>Образец заголовка</a:t>
            </a:r>
            <a:endParaRPr lang="ru-RU"/>
          </a:p>
        </p:txBody>
      </p:sp>
      <p:sp>
        <p:nvSpPr>
          <p:cNvPr id="3" name="Содержимое 2"/>
          <p:cNvSpPr>
            <a:spLocks noGrp="1"/>
          </p:cNvSpPr>
          <p:nvPr>
            <p:ph idx="1"/>
          </p:nvPr>
        </p:nvSpPr>
        <p:spPr>
          <a:xfrm>
            <a:off x="2885488" y="408566"/>
            <a:ext cx="4125786" cy="8757991"/>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69014" y="2147336"/>
            <a:ext cx="2428064" cy="7019221"/>
          </a:xfrm>
        </p:spPr>
        <p:txBody>
          <a:bodyPr/>
          <a:lstStyle>
            <a:lvl1pPr marL="0" indent="0">
              <a:buNone/>
              <a:defRPr sz="1500"/>
            </a:lvl1pPr>
            <a:lvl2pPr marL="504017" indent="0">
              <a:buNone/>
              <a:defRPr sz="1300"/>
            </a:lvl2pPr>
            <a:lvl3pPr marL="1008035" indent="0">
              <a:buNone/>
              <a:defRPr sz="1100"/>
            </a:lvl3pPr>
            <a:lvl4pPr marL="1512052" indent="0">
              <a:buNone/>
              <a:defRPr sz="1000"/>
            </a:lvl4pPr>
            <a:lvl5pPr marL="2016069" indent="0">
              <a:buNone/>
              <a:defRPr sz="1000"/>
            </a:lvl5pPr>
            <a:lvl6pPr marL="2520086" indent="0">
              <a:buNone/>
              <a:defRPr sz="1000"/>
            </a:lvl6pPr>
            <a:lvl7pPr marL="3024104" indent="0">
              <a:buNone/>
              <a:defRPr sz="1000"/>
            </a:lvl7pPr>
            <a:lvl8pPr marL="3528121" indent="0">
              <a:buNone/>
              <a:defRPr sz="1000"/>
            </a:lvl8pPr>
            <a:lvl9pPr marL="403213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8FF87EE-BF99-40B3-8D81-11A5FA64E33A}" type="datetime1">
              <a:rPr lang="ru-RU" smtClean="0"/>
              <a:pPr/>
              <a:t>02.02.2013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6588" y="7183121"/>
            <a:ext cx="4428173" cy="848008"/>
          </a:xfrm>
        </p:spPr>
        <p:txBody>
          <a:bodyPr anchor="b"/>
          <a:lstStyle>
            <a:lvl1pPr algn="l">
              <a:defRPr sz="2200" b="1"/>
            </a:lvl1pPr>
          </a:lstStyle>
          <a:p>
            <a:r>
              <a:rPr lang="ru-RU" smtClean="0"/>
              <a:t>Образец заголовка</a:t>
            </a:r>
            <a:endParaRPr lang="ru-RU"/>
          </a:p>
        </p:txBody>
      </p:sp>
      <p:sp>
        <p:nvSpPr>
          <p:cNvPr id="3" name="Рисунок 2"/>
          <p:cNvSpPr>
            <a:spLocks noGrp="1"/>
          </p:cNvSpPr>
          <p:nvPr>
            <p:ph type="pic" idx="1"/>
          </p:nvPr>
        </p:nvSpPr>
        <p:spPr>
          <a:xfrm>
            <a:off x="1446588" y="916893"/>
            <a:ext cx="4428173" cy="6156960"/>
          </a:xfrm>
        </p:spPr>
        <p:txBody>
          <a:bodyPr/>
          <a:lstStyle>
            <a:lvl1pPr marL="0" indent="0">
              <a:buNone/>
              <a:defRPr sz="3500"/>
            </a:lvl1pPr>
            <a:lvl2pPr marL="504017" indent="0">
              <a:buNone/>
              <a:defRPr sz="3100"/>
            </a:lvl2pPr>
            <a:lvl3pPr marL="1008035" indent="0">
              <a:buNone/>
              <a:defRPr sz="2600"/>
            </a:lvl3pPr>
            <a:lvl4pPr marL="1512052" indent="0">
              <a:buNone/>
              <a:defRPr sz="2200"/>
            </a:lvl4pPr>
            <a:lvl5pPr marL="2016069" indent="0">
              <a:buNone/>
              <a:defRPr sz="2200"/>
            </a:lvl5pPr>
            <a:lvl6pPr marL="2520086" indent="0">
              <a:buNone/>
              <a:defRPr sz="2200"/>
            </a:lvl6pPr>
            <a:lvl7pPr marL="3024104" indent="0">
              <a:buNone/>
              <a:defRPr sz="2200"/>
            </a:lvl7pPr>
            <a:lvl8pPr marL="3528121" indent="0">
              <a:buNone/>
              <a:defRPr sz="2200"/>
            </a:lvl8pPr>
            <a:lvl9pPr marL="4032138" indent="0">
              <a:buNone/>
              <a:defRPr sz="2200"/>
            </a:lvl9pPr>
          </a:lstStyle>
          <a:p>
            <a:endParaRPr lang="ru-RU"/>
          </a:p>
        </p:txBody>
      </p:sp>
      <p:sp>
        <p:nvSpPr>
          <p:cNvPr id="4" name="Текст 3"/>
          <p:cNvSpPr>
            <a:spLocks noGrp="1"/>
          </p:cNvSpPr>
          <p:nvPr>
            <p:ph type="body" sz="half" idx="2"/>
          </p:nvPr>
        </p:nvSpPr>
        <p:spPr>
          <a:xfrm>
            <a:off x="1446588" y="8031128"/>
            <a:ext cx="4428173" cy="1204312"/>
          </a:xfrm>
        </p:spPr>
        <p:txBody>
          <a:bodyPr/>
          <a:lstStyle>
            <a:lvl1pPr marL="0" indent="0">
              <a:buNone/>
              <a:defRPr sz="1500"/>
            </a:lvl1pPr>
            <a:lvl2pPr marL="504017" indent="0">
              <a:buNone/>
              <a:defRPr sz="1300"/>
            </a:lvl2pPr>
            <a:lvl3pPr marL="1008035" indent="0">
              <a:buNone/>
              <a:defRPr sz="1100"/>
            </a:lvl3pPr>
            <a:lvl4pPr marL="1512052" indent="0">
              <a:buNone/>
              <a:defRPr sz="1000"/>
            </a:lvl4pPr>
            <a:lvl5pPr marL="2016069" indent="0">
              <a:buNone/>
              <a:defRPr sz="1000"/>
            </a:lvl5pPr>
            <a:lvl6pPr marL="2520086" indent="0">
              <a:buNone/>
              <a:defRPr sz="1000"/>
            </a:lvl6pPr>
            <a:lvl7pPr marL="3024104" indent="0">
              <a:buNone/>
              <a:defRPr sz="1000"/>
            </a:lvl7pPr>
            <a:lvl8pPr marL="3528121" indent="0">
              <a:buNone/>
              <a:defRPr sz="1000"/>
            </a:lvl8pPr>
            <a:lvl9pPr marL="4032138"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BB70784-7B68-40F0-8929-AEED1B4CFA1D}" type="datetime1">
              <a:rPr lang="ru-RU" smtClean="0"/>
              <a:pPr/>
              <a:t>02.02.2013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9015" y="410940"/>
            <a:ext cx="6642259" cy="1710267"/>
          </a:xfrm>
          <a:prstGeom prst="rect">
            <a:avLst/>
          </a:prstGeom>
        </p:spPr>
        <p:txBody>
          <a:bodyPr vert="horz" lIns="100803" tIns="50402" rIns="100803" bIns="50402"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69015" y="2394375"/>
            <a:ext cx="6642259" cy="6772182"/>
          </a:xfrm>
          <a:prstGeom prst="rect">
            <a:avLst/>
          </a:prstGeom>
        </p:spPr>
        <p:txBody>
          <a:bodyPr vert="horz" lIns="100803" tIns="50402" rIns="100803" bIns="50402"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69015" y="9510984"/>
            <a:ext cx="1722067" cy="546335"/>
          </a:xfrm>
          <a:prstGeom prst="rect">
            <a:avLst/>
          </a:prstGeom>
        </p:spPr>
        <p:txBody>
          <a:bodyPr vert="horz" lIns="100803" tIns="50402" rIns="100803" bIns="50402" rtlCol="0" anchor="ctr"/>
          <a:lstStyle>
            <a:lvl1pPr algn="l">
              <a:defRPr sz="1300">
                <a:solidFill>
                  <a:schemeClr val="tx1">
                    <a:tint val="75000"/>
                  </a:schemeClr>
                </a:solidFill>
              </a:defRPr>
            </a:lvl1pPr>
          </a:lstStyle>
          <a:p>
            <a:fld id="{B3770E7C-10D6-4C4B-A4BB-67B14DBD8ED7}" type="datetime1">
              <a:rPr lang="ru-RU" smtClean="0"/>
              <a:pPr/>
              <a:t>02.02.2013</a:t>
            </a:fld>
            <a:endParaRPr lang="ru-RU"/>
          </a:p>
        </p:txBody>
      </p:sp>
      <p:sp>
        <p:nvSpPr>
          <p:cNvPr id="5" name="Нижний колонтитул 4"/>
          <p:cNvSpPr>
            <a:spLocks noGrp="1"/>
          </p:cNvSpPr>
          <p:nvPr>
            <p:ph type="ftr" sz="quarter" idx="3"/>
          </p:nvPr>
        </p:nvSpPr>
        <p:spPr>
          <a:xfrm>
            <a:off x="2521599" y="9510984"/>
            <a:ext cx="2337091" cy="546335"/>
          </a:xfrm>
          <a:prstGeom prst="rect">
            <a:avLst/>
          </a:prstGeom>
        </p:spPr>
        <p:txBody>
          <a:bodyPr vert="horz" lIns="100803" tIns="50402" rIns="100803" bIns="50402" rtlCol="0" anchor="ctr"/>
          <a:lstStyle>
            <a:lvl1pPr algn="ctr">
              <a:defRPr sz="13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289207" y="9510984"/>
            <a:ext cx="1722067" cy="546335"/>
          </a:xfrm>
          <a:prstGeom prst="rect">
            <a:avLst/>
          </a:prstGeom>
        </p:spPr>
        <p:txBody>
          <a:bodyPr vert="horz" lIns="100803" tIns="50402" rIns="100803" bIns="50402" rtlCol="0" anchor="ctr"/>
          <a:lstStyle>
            <a:lvl1pPr algn="r">
              <a:defRPr sz="13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1008035" rtl="0" eaLnBrk="1" latinLnBrk="0" hangingPunct="1">
        <a:spcBef>
          <a:spcPct val="0"/>
        </a:spcBef>
        <a:buNone/>
        <a:defRPr sz="4900" kern="1200">
          <a:solidFill>
            <a:schemeClr val="tx1"/>
          </a:solidFill>
          <a:latin typeface="+mj-lt"/>
          <a:ea typeface="+mj-ea"/>
          <a:cs typeface="+mj-cs"/>
        </a:defRPr>
      </a:lvl1pPr>
    </p:titleStyle>
    <p:bodyStyle>
      <a:lvl1pPr marL="378013" indent="-378013" algn="l" defTabSz="1008035" rtl="0" eaLnBrk="1" latinLnBrk="0" hangingPunct="1">
        <a:spcBef>
          <a:spcPct val="20000"/>
        </a:spcBef>
        <a:buFont typeface="Arial" pitchFamily="34" charset="0"/>
        <a:buChar char="•"/>
        <a:defRPr sz="3500" kern="1200">
          <a:solidFill>
            <a:schemeClr val="tx1"/>
          </a:solidFill>
          <a:latin typeface="+mn-lt"/>
          <a:ea typeface="+mn-ea"/>
          <a:cs typeface="+mn-cs"/>
        </a:defRPr>
      </a:lvl1pPr>
      <a:lvl2pPr marL="819028" indent="-315011" algn="l" defTabSz="1008035" rtl="0" eaLnBrk="1" latinLnBrk="0" hangingPunct="1">
        <a:spcBef>
          <a:spcPct val="20000"/>
        </a:spcBef>
        <a:buFont typeface="Arial" pitchFamily="34" charset="0"/>
        <a:buChar char="–"/>
        <a:defRPr sz="3100" kern="1200">
          <a:solidFill>
            <a:schemeClr val="tx1"/>
          </a:solidFill>
          <a:latin typeface="+mn-lt"/>
          <a:ea typeface="+mn-ea"/>
          <a:cs typeface="+mn-cs"/>
        </a:defRPr>
      </a:lvl2pPr>
      <a:lvl3pPr marL="1260043" indent="-252009" algn="l" defTabSz="1008035"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64060"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68078"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72095"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76112"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80130"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84147"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ru-RU"/>
      </a:defPPr>
      <a:lvl1pPr marL="0" algn="l" defTabSz="1008035" rtl="0" eaLnBrk="1" latinLnBrk="0" hangingPunct="1">
        <a:defRPr sz="2000" kern="1200">
          <a:solidFill>
            <a:schemeClr val="tx1"/>
          </a:solidFill>
          <a:latin typeface="+mn-lt"/>
          <a:ea typeface="+mn-ea"/>
          <a:cs typeface="+mn-cs"/>
        </a:defRPr>
      </a:lvl1pPr>
      <a:lvl2pPr marL="504017" algn="l" defTabSz="1008035" rtl="0" eaLnBrk="1" latinLnBrk="0" hangingPunct="1">
        <a:defRPr sz="2000" kern="1200">
          <a:solidFill>
            <a:schemeClr val="tx1"/>
          </a:solidFill>
          <a:latin typeface="+mn-lt"/>
          <a:ea typeface="+mn-ea"/>
          <a:cs typeface="+mn-cs"/>
        </a:defRPr>
      </a:lvl2pPr>
      <a:lvl3pPr marL="1008035" algn="l" defTabSz="1008035" rtl="0" eaLnBrk="1" latinLnBrk="0" hangingPunct="1">
        <a:defRPr sz="2000" kern="1200">
          <a:solidFill>
            <a:schemeClr val="tx1"/>
          </a:solidFill>
          <a:latin typeface="+mn-lt"/>
          <a:ea typeface="+mn-ea"/>
          <a:cs typeface="+mn-cs"/>
        </a:defRPr>
      </a:lvl3pPr>
      <a:lvl4pPr marL="1512052" algn="l" defTabSz="1008035" rtl="0" eaLnBrk="1" latinLnBrk="0" hangingPunct="1">
        <a:defRPr sz="2000" kern="1200">
          <a:solidFill>
            <a:schemeClr val="tx1"/>
          </a:solidFill>
          <a:latin typeface="+mn-lt"/>
          <a:ea typeface="+mn-ea"/>
          <a:cs typeface="+mn-cs"/>
        </a:defRPr>
      </a:lvl4pPr>
      <a:lvl5pPr marL="2016069" algn="l" defTabSz="1008035" rtl="0" eaLnBrk="1" latinLnBrk="0" hangingPunct="1">
        <a:defRPr sz="2000" kern="1200">
          <a:solidFill>
            <a:schemeClr val="tx1"/>
          </a:solidFill>
          <a:latin typeface="+mn-lt"/>
          <a:ea typeface="+mn-ea"/>
          <a:cs typeface="+mn-cs"/>
        </a:defRPr>
      </a:lvl5pPr>
      <a:lvl6pPr marL="2520086" algn="l" defTabSz="1008035" rtl="0" eaLnBrk="1" latinLnBrk="0" hangingPunct="1">
        <a:defRPr sz="2000" kern="1200">
          <a:solidFill>
            <a:schemeClr val="tx1"/>
          </a:solidFill>
          <a:latin typeface="+mn-lt"/>
          <a:ea typeface="+mn-ea"/>
          <a:cs typeface="+mn-cs"/>
        </a:defRPr>
      </a:lvl6pPr>
      <a:lvl7pPr marL="3024104" algn="l" defTabSz="1008035" rtl="0" eaLnBrk="1" latinLnBrk="0" hangingPunct="1">
        <a:defRPr sz="2000" kern="1200">
          <a:solidFill>
            <a:schemeClr val="tx1"/>
          </a:solidFill>
          <a:latin typeface="+mn-lt"/>
          <a:ea typeface="+mn-ea"/>
          <a:cs typeface="+mn-cs"/>
        </a:defRPr>
      </a:lvl7pPr>
      <a:lvl8pPr marL="3528121" algn="l" defTabSz="1008035" rtl="0" eaLnBrk="1" latinLnBrk="0" hangingPunct="1">
        <a:defRPr sz="2000" kern="1200">
          <a:solidFill>
            <a:schemeClr val="tx1"/>
          </a:solidFill>
          <a:latin typeface="+mn-lt"/>
          <a:ea typeface="+mn-ea"/>
          <a:cs typeface="+mn-cs"/>
        </a:defRPr>
      </a:lvl8pPr>
      <a:lvl9pPr marL="4032138" algn="l" defTabSz="100803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3.gif"/></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29518" y="0"/>
            <a:ext cx="7409805"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0" y="0"/>
            <a:ext cx="7380288" cy="861774"/>
          </a:xfrm>
          <a:prstGeom prst="rect">
            <a:avLst/>
          </a:prstGeom>
          <a:noFill/>
        </p:spPr>
        <p:txBody>
          <a:bodyPr wrap="square" rtlCol="0">
            <a:spAutoFit/>
          </a:bodyPr>
          <a:lstStyle/>
          <a:p>
            <a:pPr algn="ctr"/>
            <a:r>
              <a:rPr lang="ru-RU" sz="1000" dirty="0" smtClean="0">
                <a:solidFill>
                  <a:srgbClr val="000099"/>
                </a:solidFill>
              </a:rPr>
              <a:t>Управление образования администрации города  Прокопьевска</a:t>
            </a:r>
          </a:p>
          <a:p>
            <a:pPr algn="ctr"/>
            <a:r>
              <a:rPr lang="ru-RU" sz="1000" b="1" dirty="0" smtClean="0">
                <a:solidFill>
                  <a:srgbClr val="000099"/>
                </a:solidFill>
              </a:rPr>
              <a:t>Муниципальное казенное образовательное учреждение для детей-сирот и детей, оставшихся без попечения родителей </a:t>
            </a:r>
            <a:endParaRPr lang="ru-RU" sz="1000" dirty="0" smtClean="0">
              <a:solidFill>
                <a:srgbClr val="000099"/>
              </a:solidFill>
            </a:endParaRPr>
          </a:p>
          <a:p>
            <a:pPr algn="ctr"/>
            <a:r>
              <a:rPr lang="ru-RU" sz="1000" b="1" dirty="0" smtClean="0">
                <a:solidFill>
                  <a:srgbClr val="000099"/>
                </a:solidFill>
              </a:rPr>
              <a:t>(законных представителей) «Специальный (коррекционный) детский дом № 6 для детей-сирот и детей, </a:t>
            </a:r>
            <a:endParaRPr lang="ru-RU" sz="1000" dirty="0" smtClean="0">
              <a:solidFill>
                <a:srgbClr val="000099"/>
              </a:solidFill>
            </a:endParaRPr>
          </a:p>
          <a:p>
            <a:pPr algn="ctr"/>
            <a:r>
              <a:rPr lang="ru-RU" sz="1000" b="1" dirty="0" smtClean="0">
                <a:solidFill>
                  <a:srgbClr val="000099"/>
                </a:solidFill>
              </a:rPr>
              <a:t>оставшихся без попечения родителей (законных представителей), с ограниченными возможностями здоровья»</a:t>
            </a:r>
            <a:endParaRPr lang="ru-RU" sz="1000" dirty="0" smtClean="0">
              <a:solidFill>
                <a:srgbClr val="000099"/>
              </a:solidFill>
            </a:endParaRPr>
          </a:p>
          <a:p>
            <a:pPr algn="ctr"/>
            <a:r>
              <a:rPr lang="ru-RU" sz="1000" b="1" dirty="0" smtClean="0">
                <a:solidFill>
                  <a:srgbClr val="000099"/>
                </a:solidFill>
              </a:rPr>
              <a:t>(МКОУ «Детский дом № 6»)</a:t>
            </a:r>
            <a:endParaRPr lang="ru-RU" sz="1000" dirty="0">
              <a:solidFill>
                <a:srgbClr val="000099"/>
              </a:solidFill>
            </a:endParaRPr>
          </a:p>
        </p:txBody>
      </p:sp>
      <p:sp>
        <p:nvSpPr>
          <p:cNvPr id="5" name="Прямоугольник 4"/>
          <p:cNvSpPr/>
          <p:nvPr/>
        </p:nvSpPr>
        <p:spPr>
          <a:xfrm>
            <a:off x="820267" y="2250480"/>
            <a:ext cx="5976664" cy="221599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endParaRPr lang="ru-RU" sz="2800" b="1" dirty="0" smtClean="0">
              <a:ln w="11430"/>
              <a:solidFill>
                <a:srgbClr val="7030A0"/>
              </a:solidFill>
              <a:effectLst>
                <a:outerShdw blurRad="50800" dist="39000" dir="5460000" algn="tl">
                  <a:srgbClr val="000000">
                    <a:alpha val="38000"/>
                  </a:srgbClr>
                </a:outerShdw>
              </a:effectLst>
            </a:endParaRPr>
          </a:p>
          <a:p>
            <a:pPr algn="ctr"/>
            <a:endParaRPr lang="ru-RU" sz="2800" b="1" dirty="0">
              <a:ln w="11430"/>
              <a:solidFill>
                <a:srgbClr val="7030A0"/>
              </a:solidFill>
              <a:effectLst>
                <a:outerShdw blurRad="50800" dist="39000" dir="5460000" algn="tl">
                  <a:srgbClr val="000000">
                    <a:alpha val="38000"/>
                  </a:srgbClr>
                </a:outerShdw>
              </a:effectLst>
            </a:endParaRPr>
          </a:p>
          <a:p>
            <a:pPr algn="ctr"/>
            <a:r>
              <a:rPr lang="ru-RU" sz="2800" b="1" dirty="0" smtClean="0">
                <a:ln w="11430"/>
                <a:solidFill>
                  <a:srgbClr val="7030A0"/>
                </a:solidFill>
                <a:effectLst>
                  <a:outerShdw blurRad="50800" dist="39000" dir="5460000" algn="tl">
                    <a:srgbClr val="000000">
                      <a:alpha val="38000"/>
                    </a:srgbClr>
                  </a:outerShdw>
                </a:effectLst>
                <a:latin typeface="Monotype Corsiva" pitchFamily="66" charset="0"/>
              </a:rPr>
              <a:t>ПОСОБИЕ</a:t>
            </a:r>
          </a:p>
          <a:p>
            <a:pPr algn="ctr"/>
            <a:r>
              <a:rPr lang="ru-RU"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«ПРАВА ДЕТЕЙ»</a:t>
            </a:r>
            <a:endPar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endParaRPr>
          </a:p>
        </p:txBody>
      </p:sp>
      <p:pic>
        <p:nvPicPr>
          <p:cNvPr id="1029" name="Picture 5" descr="F:\Дети\fd98fbad42d4.pn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817936" y="4720704"/>
            <a:ext cx="4067870" cy="406787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1817936" y="9953823"/>
            <a:ext cx="3635822" cy="307777"/>
          </a:xfrm>
          <a:prstGeom prst="rect">
            <a:avLst/>
          </a:prstGeom>
          <a:noFill/>
        </p:spPr>
        <p:txBody>
          <a:bodyPr wrap="square" rtlCol="0">
            <a:spAutoFit/>
          </a:bodyPr>
          <a:lstStyle/>
          <a:p>
            <a:pPr algn="ctr"/>
            <a:r>
              <a:rPr lang="ru-RU" sz="1400" b="1" dirty="0" smtClean="0">
                <a:solidFill>
                  <a:srgbClr val="000099"/>
                </a:solidFill>
              </a:rPr>
              <a:t>Прокопьевск 2012</a:t>
            </a:r>
            <a:endParaRPr lang="ru-RU" sz="1400" b="1" dirty="0">
              <a:solidFill>
                <a:srgbClr val="000099"/>
              </a:solidFill>
            </a:endParaRPr>
          </a:p>
        </p:txBody>
      </p:sp>
    </p:spTree>
    <p:extLst>
      <p:ext uri="{BB962C8B-B14F-4D97-AF65-F5344CB8AC3E}">
        <p14:creationId xmlns:p14="http://schemas.microsoft.com/office/powerpoint/2010/main" xmlns="" val="6030455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377776" y="234256"/>
            <a:ext cx="6768752" cy="1538883"/>
          </a:xfrm>
          <a:prstGeom prst="rect">
            <a:avLst/>
          </a:prstGeom>
        </p:spPr>
        <p:txBody>
          <a:bodyPr wrap="square">
            <a:spAutoFit/>
          </a:bodyPr>
          <a:lstStyle/>
          <a:p>
            <a:pPr algn="just" defTabSz="914400" fontAlgn="base">
              <a:spcBef>
                <a:spcPct val="0"/>
              </a:spcBef>
              <a:spcAft>
                <a:spcPct val="0"/>
              </a:spcAft>
            </a:pPr>
            <a:endParaRPr lang="ru-RU" sz="1800" b="1" dirty="0">
              <a:solidFill>
                <a:srgbClr val="FF0066"/>
              </a:solidFill>
              <a:cs typeface="Times New Roman" pitchFamily="18" charset="0"/>
            </a:endParaRP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algn="just" defTabSz="914400" fontAlgn="base">
              <a:spcBef>
                <a:spcPct val="0"/>
              </a:spcBef>
              <a:spcAft>
                <a:spcPct val="0"/>
              </a:spcAft>
            </a:pPr>
            <a:endParaRPr lang="ru-RU" dirty="0" smtClean="0">
              <a:cs typeface="Times New Roman" pitchFamily="18" charset="0"/>
            </a:endParaRPr>
          </a:p>
          <a:p>
            <a:pPr algn="just" defTabSz="914400" fontAlgn="base">
              <a:spcBef>
                <a:spcPct val="0"/>
              </a:spcBef>
              <a:spcAft>
                <a:spcPct val="0"/>
              </a:spcAft>
            </a:pPr>
            <a:endParaRPr lang="ru-RU" dirty="0">
              <a:cs typeface="Times New Roman" pitchFamily="18" charset="0"/>
            </a:endParaRPr>
          </a:p>
        </p:txBody>
      </p:sp>
      <p:sp>
        <p:nvSpPr>
          <p:cNvPr id="5" name="TextBox 4"/>
          <p:cNvSpPr txBox="1"/>
          <p:nvPr/>
        </p:nvSpPr>
        <p:spPr>
          <a:xfrm>
            <a:off x="472084" y="666304"/>
            <a:ext cx="6336704" cy="8956298"/>
          </a:xfrm>
          <a:prstGeom prst="rect">
            <a:avLst/>
          </a:prstGeom>
          <a:noFill/>
        </p:spPr>
        <p:txBody>
          <a:bodyPr wrap="square" rtlCol="0">
            <a:spAutoFit/>
          </a:bodyPr>
          <a:lstStyle/>
          <a:p>
            <a:pPr algn="just" defTabSz="914400" fontAlgn="base">
              <a:spcBef>
                <a:spcPct val="0"/>
              </a:spcBef>
              <a:spcAft>
                <a:spcPct val="0"/>
              </a:spcAft>
            </a:pPr>
            <a:r>
              <a:rPr lang="ru-RU" sz="1800" dirty="0"/>
              <a:t>Ребёнок для полного и гармоничного развития его личности нуждается в любви и понимании. Он должен, когда это возможно, расти на попечении и под ответственностью своих родителей и во всяком случае в атмосфере любви и моральной и материальной обеспеченности; малолетний ребёнок не должен, кроме тех случаев, когда имеются исключительные обстоятельства, быть разлучаем со своей матерью. На обществе и на органах публичной власти должна лежать обязанность осуществлять особую заботу о детях, не имеющих семьи, и о детях, не имеющих достаточных средств к существованию. Желательно, чтобы многодетным семьям предоставлялись государственные или иные пособия на содержание детей.</a:t>
            </a:r>
          </a:p>
          <a:p>
            <a:pPr algn="just" defTabSz="914400" fontAlgn="base">
              <a:spcBef>
                <a:spcPct val="0"/>
              </a:spcBef>
              <a:spcAft>
                <a:spcPct val="0"/>
              </a:spcAft>
            </a:pPr>
            <a:r>
              <a:rPr lang="ru-RU" sz="1800" dirty="0"/>
              <a:t>  Ребёнок имеет право на получение образования, которое должно быть бесплатным и обязательным, по крайней мере на начальных стадиях. Ему должно даваться образование, которое способствовало бы его общему культурному развитию и благодаря которому он мог бы, на основе равенства возможностей, развить свои способности и личное суждение, а также сознание моральной и социальной ответственности и стать полезным членом общества. Наилучшее обеспечение интересов ребёнка должно быть руководящим принципом для тех, на ком лежит ответственность за его образование и обучение; эта ответственность лежит прежде всего на его родителях. Ребёнку должна быть обеспечена полная возможность игр и развлечений, которые были бы направлены на цели, преследуемые образованием; общество и органы публичной власти должны прилагать усилия к тому, чтобы способствовать осуществлению указанного права.</a:t>
            </a:r>
          </a:p>
          <a:p>
            <a:pPr algn="just" defTabSz="914400" fontAlgn="base">
              <a:spcBef>
                <a:spcPct val="0"/>
              </a:spcBef>
              <a:spcAft>
                <a:spcPct val="0"/>
              </a:spcAft>
            </a:pPr>
            <a:r>
              <a:rPr lang="ru-RU" sz="1800" dirty="0"/>
              <a:t>  Ребёнок должен при всех обстоятельствах быть среди тех, кто первым получает защиту и помощь.</a:t>
            </a:r>
          </a:p>
        </p:txBody>
      </p:sp>
      <p:sp>
        <p:nvSpPr>
          <p:cNvPr id="2" name="Номер слайда 1"/>
          <p:cNvSpPr>
            <a:spLocks noGrp="1"/>
          </p:cNvSpPr>
          <p:nvPr>
            <p:ph type="sldNum" sz="quarter" idx="12"/>
          </p:nvPr>
        </p:nvSpPr>
        <p:spPr>
          <a:xfrm>
            <a:off x="161752" y="9588359"/>
            <a:ext cx="1722067" cy="546335"/>
          </a:xfrm>
        </p:spPr>
        <p:txBody>
          <a:bodyPr/>
          <a:lstStyle/>
          <a:p>
            <a:pPr algn="l"/>
            <a:fld id="{725C68B6-61C2-468F-89AB-4B9F7531AA68}" type="slidenum">
              <a:rPr lang="ru-RU" smtClean="0">
                <a:solidFill>
                  <a:schemeClr val="tx1"/>
                </a:solidFill>
              </a:rPr>
              <a:pPr algn="l"/>
              <a:t>10</a:t>
            </a:fld>
            <a:endParaRPr lang="ru-RU" dirty="0">
              <a:solidFill>
                <a:schemeClr val="tx1"/>
              </a:solidFill>
            </a:endParaRPr>
          </a:p>
        </p:txBody>
      </p:sp>
    </p:spTree>
    <p:extLst>
      <p:ext uri="{BB962C8B-B14F-4D97-AF65-F5344CB8AC3E}">
        <p14:creationId xmlns:p14="http://schemas.microsoft.com/office/powerpoint/2010/main" xmlns="" val="26735481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9217" name="Rectangle 1"/>
          <p:cNvSpPr>
            <a:spLocks noChangeArrowheads="1"/>
          </p:cNvSpPr>
          <p:nvPr/>
        </p:nvSpPr>
        <p:spPr bwMode="auto">
          <a:xfrm>
            <a:off x="593800" y="257548"/>
            <a:ext cx="652536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defTabSz="914400" fontAlgn="base">
              <a:spcBef>
                <a:spcPct val="0"/>
              </a:spcBef>
              <a:spcAft>
                <a:spcPct val="0"/>
              </a:spcAft>
            </a:pPr>
            <a:endParaRPr lang="ru-RU" sz="1800" dirty="0"/>
          </a:p>
          <a:p>
            <a:pPr algn="just" defTabSz="914400" fontAlgn="base">
              <a:spcBef>
                <a:spcPct val="0"/>
              </a:spcBef>
              <a:spcAft>
                <a:spcPct val="0"/>
              </a:spcAft>
            </a:pPr>
            <a:r>
              <a:rPr lang="ru-RU" sz="1800" dirty="0" smtClean="0"/>
              <a:t>Ребёнок должен быть защищен от всех форм небрежного отношения, жестокости и эксплуатации. Он не должен быть объектом торговли в какой бы то ни было форме.</a:t>
            </a:r>
          </a:p>
          <a:p>
            <a:pPr algn="just" defTabSz="914400" fontAlgn="base">
              <a:spcBef>
                <a:spcPct val="0"/>
              </a:spcBef>
              <a:spcAft>
                <a:spcPct val="0"/>
              </a:spcAft>
            </a:pPr>
            <a:r>
              <a:rPr lang="ru-RU" sz="1800" dirty="0" smtClean="0"/>
              <a:t>  Ребёнок не должен приниматься на работу до достижения надлежащего возрастного минимума; ему ни в коем случае не должны поручаться или разрешаться работа или занятие, которые были бы вредны для его здоровья или образования или препятствовали его физическому, умственному или нравственному развитию.</a:t>
            </a:r>
          </a:p>
          <a:p>
            <a:pPr algn="just" defTabSz="914400" fontAlgn="base">
              <a:spcBef>
                <a:spcPct val="0"/>
              </a:spcBef>
              <a:spcAft>
                <a:spcPct val="0"/>
              </a:spcAft>
            </a:pPr>
            <a:r>
              <a:rPr lang="ru-RU" sz="1800" dirty="0" smtClean="0"/>
              <a:t>  Ребёнок должен ограждаться от практики, которая может поощрять расовую, религиозную или какую-либо иную форму дискриминации. Он должен воспитываться в духе взаимопонимания, терпимости, дружбы между народами, мира и всеобщего братства, а также в полном сознании, что его энергия и способности должны посвящаться служению на пользу других людей.</a:t>
            </a:r>
          </a:p>
          <a:p>
            <a:pPr algn="just" defTabSz="914400" fontAlgn="base">
              <a:spcBef>
                <a:spcPct val="0"/>
              </a:spcBef>
              <a:spcAft>
                <a:spcPct val="0"/>
              </a:spcAft>
            </a:pPr>
            <a:endParaRPr lang="ru-RU" sz="1800" dirty="0" smtClean="0"/>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cs typeface="Arial" pitchFamily="34" charset="0"/>
            </a:endParaRPr>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11</a:t>
            </a:fld>
            <a:endParaRPr lang="ru-RU" dirty="0">
              <a:solidFill>
                <a:schemeClr val="tx1"/>
              </a:solidFill>
            </a:endParaRPr>
          </a:p>
        </p:txBody>
      </p:sp>
      <p:pic>
        <p:nvPicPr>
          <p:cNvPr id="2050" name="Picture 2" descr="G:\Дети\post-44042-1258406170.pn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817936" y="5344592"/>
            <a:ext cx="4536504" cy="41615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8348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261120" y="487330"/>
            <a:ext cx="6525368" cy="9233297"/>
          </a:xfrm>
          <a:prstGeom prst="rect">
            <a:avLst/>
          </a:prstGeom>
          <a:noFill/>
        </p:spPr>
        <p:txBody>
          <a:bodyPr wrap="square" rtlCol="0">
            <a:spAutoFit/>
          </a:bodyPr>
          <a:lstStyle/>
          <a:p>
            <a:pPr algn="ctr"/>
            <a:r>
              <a:rPr lang="ru-RU" sz="1800" b="1" dirty="0" smtClean="0">
                <a:solidFill>
                  <a:srgbClr val="FF0066"/>
                </a:solidFill>
              </a:rPr>
              <a:t>ПРАВА И СКАЗКИ</a:t>
            </a:r>
          </a:p>
          <a:p>
            <a:pPr algn="just"/>
            <a:r>
              <a:rPr lang="ru-RU" sz="1800" dirty="0" smtClean="0"/>
              <a:t>    Отражение основных прав ребенка в сказках, рассказах, стихах и других произведениях для детей. В скобках после формулировки права дан номер статьи из Конвенции ООН о правах ребенка (1989), закрепляющей это право.</a:t>
            </a:r>
          </a:p>
          <a:p>
            <a:pPr algn="just"/>
            <a:endParaRPr lang="ru-RU" sz="1800" b="1" dirty="0" smtClean="0">
              <a:solidFill>
                <a:srgbClr val="FF0066"/>
              </a:solidFill>
            </a:endParaRPr>
          </a:p>
          <a:p>
            <a:pPr algn="ctr"/>
            <a:r>
              <a:rPr lang="ru-RU" sz="1800" b="1" dirty="0" smtClean="0">
                <a:solidFill>
                  <a:srgbClr val="FF0066"/>
                </a:solidFill>
              </a:rPr>
              <a:t>Право на жизнь (статья 6 Конвенции о правах ребёнка)</a:t>
            </a:r>
          </a:p>
          <a:p>
            <a:pPr algn="just">
              <a:buBlip>
                <a:blip r:embed="rId4"/>
              </a:buBlip>
            </a:pPr>
            <a:r>
              <a:rPr lang="ru-RU" sz="1800" dirty="0" smtClean="0"/>
              <a:t> Сказки: «Колобок», «Волк и семеро козлят», «Зимовье зверей», «</a:t>
            </a:r>
            <a:r>
              <a:rPr lang="ru-RU" sz="1800" dirty="0" err="1" smtClean="0"/>
              <a:t>Жихарка</a:t>
            </a:r>
            <a:r>
              <a:rPr lang="ru-RU" sz="1800" dirty="0" smtClean="0"/>
              <a:t>», «Три поросенка»;</a:t>
            </a:r>
          </a:p>
          <a:p>
            <a:pPr algn="just">
              <a:buBlip>
                <a:blip r:embed="rId4"/>
              </a:buBlip>
            </a:pPr>
            <a:r>
              <a:rPr lang="ru-RU" sz="1800" dirty="0" smtClean="0"/>
              <a:t> К.И.Чуковский «Муха-цокотуха»,  «</a:t>
            </a:r>
            <a:r>
              <a:rPr lang="ru-RU" sz="1800" dirty="0" err="1" smtClean="0"/>
              <a:t>Тараканище</a:t>
            </a:r>
            <a:r>
              <a:rPr lang="ru-RU" sz="1800" dirty="0" smtClean="0"/>
              <a:t>», «</a:t>
            </a:r>
            <a:r>
              <a:rPr lang="ru-RU" sz="1800" dirty="0" err="1" smtClean="0"/>
              <a:t>Бармалей</a:t>
            </a:r>
            <a:r>
              <a:rPr lang="ru-RU" sz="1800" dirty="0" smtClean="0"/>
              <a:t>», «Доктор Айболит»;</a:t>
            </a:r>
          </a:p>
          <a:p>
            <a:pPr algn="just">
              <a:buBlip>
                <a:blip r:embed="rId4"/>
              </a:buBlip>
            </a:pPr>
            <a:r>
              <a:rPr lang="ru-RU" sz="1800" dirty="0" smtClean="0"/>
              <a:t> Д. Н. </a:t>
            </a:r>
            <a:r>
              <a:rPr lang="ru-RU" sz="1800" dirty="0" err="1" smtClean="0"/>
              <a:t>Мамин-Сибиряк</a:t>
            </a:r>
            <a:r>
              <a:rPr lang="ru-RU" sz="1800" dirty="0" smtClean="0"/>
              <a:t> «Серая Шейка».</a:t>
            </a:r>
          </a:p>
          <a:p>
            <a:pPr algn="just">
              <a:buBlip>
                <a:blip r:embed="rId4"/>
              </a:buBlip>
            </a:pPr>
            <a:r>
              <a:rPr lang="ru-RU" sz="1800" dirty="0" smtClean="0"/>
              <a:t> В. В. Бианки «Оранжевое горлышко».</a:t>
            </a:r>
          </a:p>
          <a:p>
            <a:pPr algn="just">
              <a:buBlip>
                <a:blip r:embed="rId4"/>
              </a:buBlip>
            </a:pPr>
            <a:r>
              <a:rPr lang="ru-RU" sz="1800" dirty="0" smtClean="0"/>
              <a:t> Б. С. Житков «Помощь идет».</a:t>
            </a:r>
          </a:p>
          <a:p>
            <a:pPr algn="just">
              <a:buBlip>
                <a:blip r:embed="rId4"/>
              </a:buBlip>
            </a:pPr>
            <a:r>
              <a:rPr lang="ru-RU" sz="1800" dirty="0" smtClean="0"/>
              <a:t> Н. А. Некрасов «Дед </a:t>
            </a:r>
            <a:r>
              <a:rPr lang="ru-RU" sz="1800" dirty="0" err="1" smtClean="0"/>
              <a:t>Мазай</a:t>
            </a:r>
            <a:r>
              <a:rPr lang="ru-RU" sz="1800" dirty="0" smtClean="0"/>
              <a:t> и зайцы».</a:t>
            </a:r>
          </a:p>
          <a:p>
            <a:pPr algn="just">
              <a:buBlip>
                <a:blip r:embed="rId4"/>
              </a:buBlip>
            </a:pPr>
            <a:r>
              <a:rPr lang="ru-RU" sz="1800" dirty="0" smtClean="0"/>
              <a:t> А. П. Гайдар «Сказка о </a:t>
            </a:r>
            <a:r>
              <a:rPr lang="ru-RU" sz="1800" dirty="0" err="1" smtClean="0"/>
              <a:t>Мальчише-Кибальчише</a:t>
            </a:r>
            <a:r>
              <a:rPr lang="ru-RU" sz="1800" dirty="0" smtClean="0"/>
              <a:t>».</a:t>
            </a:r>
          </a:p>
          <a:p>
            <a:pPr algn="just">
              <a:buBlip>
                <a:blip r:embed="rId4"/>
              </a:buBlip>
            </a:pPr>
            <a:r>
              <a:rPr lang="ru-RU" sz="1800" dirty="0" smtClean="0"/>
              <a:t> Братья Гримм «</a:t>
            </a:r>
            <a:r>
              <a:rPr lang="ru-RU" sz="1800" dirty="0" err="1" smtClean="0"/>
              <a:t>Бременские</a:t>
            </a:r>
            <a:r>
              <a:rPr lang="ru-RU" sz="1800" dirty="0" smtClean="0"/>
              <a:t> музыканты».</a:t>
            </a:r>
          </a:p>
          <a:p>
            <a:pPr algn="just">
              <a:buBlip>
                <a:blip r:embed="rId4"/>
              </a:buBlip>
            </a:pPr>
            <a:r>
              <a:rPr lang="ru-RU" sz="1800" dirty="0" smtClean="0"/>
              <a:t> Ш. Перро «Красная Шапочка», «Кот в сапогах».</a:t>
            </a:r>
          </a:p>
          <a:p>
            <a:pPr algn="just">
              <a:buBlip>
                <a:blip r:embed="rId4"/>
              </a:buBlip>
            </a:pPr>
            <a:r>
              <a:rPr lang="ru-RU" sz="1800" dirty="0" smtClean="0"/>
              <a:t>  Д. Р. Киплинг «Книга джунглей», «Вторая книга джунглей», «Слоненок»;</a:t>
            </a:r>
          </a:p>
          <a:p>
            <a:pPr algn="just">
              <a:buBlip>
                <a:blip r:embed="rId4"/>
              </a:buBlip>
            </a:pPr>
            <a:r>
              <a:rPr lang="ru-RU" sz="1800" dirty="0" smtClean="0"/>
              <a:t> А. С. Пушкин «Сказка о царе </a:t>
            </a:r>
            <a:r>
              <a:rPr lang="ru-RU" sz="1800" dirty="0" err="1" smtClean="0"/>
              <a:t>Салтане</a:t>
            </a:r>
            <a:r>
              <a:rPr lang="ru-RU" sz="1800" dirty="0" smtClean="0"/>
              <a:t>, о сыне его славном и могучем богатыре князе Гвидоне и о прекрасной царевне Лебеди», «Сказка о мертвой царевне и семи богатырях».</a:t>
            </a:r>
          </a:p>
          <a:p>
            <a:pPr algn="just">
              <a:buBlip>
                <a:blip r:embed="rId4"/>
              </a:buBlip>
            </a:pPr>
            <a:r>
              <a:rPr lang="ru-RU" sz="1800" dirty="0" smtClean="0"/>
              <a:t>Д. Н. Мамин-Сибиряк «Серая Шейка».</a:t>
            </a:r>
          </a:p>
          <a:p>
            <a:pPr algn="ctr"/>
            <a:r>
              <a:rPr lang="ru-RU" sz="1800" b="1" dirty="0">
                <a:solidFill>
                  <a:srgbClr val="FF0066"/>
                </a:solidFill>
              </a:rPr>
              <a:t>Право на охрану и укрепление здоровья  </a:t>
            </a:r>
          </a:p>
          <a:p>
            <a:pPr algn="ctr"/>
            <a:r>
              <a:rPr lang="ru-RU" sz="1800" b="1" dirty="0">
                <a:solidFill>
                  <a:srgbClr val="FF0066"/>
                </a:solidFill>
              </a:rPr>
              <a:t>(статья 24 Конвенции о правах ребёнка)</a:t>
            </a:r>
          </a:p>
          <a:p>
            <a:pPr algn="just">
              <a:buBlip>
                <a:blip r:embed="rId4"/>
              </a:buBlip>
            </a:pPr>
            <a:r>
              <a:rPr lang="ru-RU" sz="1800" dirty="0"/>
              <a:t>Сказка «Петушок и бобовое зернышко».</a:t>
            </a:r>
          </a:p>
          <a:p>
            <a:pPr algn="just">
              <a:buBlip>
                <a:blip r:embed="rId4"/>
              </a:buBlip>
            </a:pPr>
            <a:r>
              <a:rPr lang="ru-RU" sz="1800" dirty="0"/>
              <a:t> К. И. Чуковский «Доктор Айболит».</a:t>
            </a:r>
          </a:p>
          <a:p>
            <a:pPr algn="just">
              <a:buBlip>
                <a:blip r:embed="rId4"/>
              </a:buBlip>
            </a:pPr>
            <a:r>
              <a:rPr lang="ru-RU" sz="1800" dirty="0"/>
              <a:t> Г. Б. Остер «Зарядка для хвоста».</a:t>
            </a:r>
          </a:p>
          <a:p>
            <a:pPr algn="ctr"/>
            <a:r>
              <a:rPr lang="ru-RU" sz="1800" b="1" dirty="0">
                <a:solidFill>
                  <a:srgbClr val="FF0066"/>
                </a:solidFill>
              </a:rPr>
              <a:t>Равноправие </a:t>
            </a:r>
            <a:r>
              <a:rPr lang="ru-RU" sz="1800" b="1" dirty="0" smtClean="0">
                <a:solidFill>
                  <a:srgbClr val="FF0066"/>
                </a:solidFill>
              </a:rPr>
              <a:t>(не дискриминация) </a:t>
            </a:r>
            <a:r>
              <a:rPr lang="ru-RU" sz="1800" b="1" dirty="0">
                <a:solidFill>
                  <a:srgbClr val="FF0066"/>
                </a:solidFill>
              </a:rPr>
              <a:t>детей  </a:t>
            </a:r>
          </a:p>
          <a:p>
            <a:pPr algn="ctr"/>
            <a:r>
              <a:rPr lang="ru-RU" sz="1800" b="1" dirty="0">
                <a:solidFill>
                  <a:srgbClr val="FF0066"/>
                </a:solidFill>
              </a:rPr>
              <a:t>(статья 30 Конвенции о правах ребёнка)</a:t>
            </a:r>
          </a:p>
          <a:p>
            <a:pPr algn="just">
              <a:buBlip>
                <a:blip r:embed="rId4"/>
              </a:buBlip>
            </a:pPr>
            <a:r>
              <a:rPr lang="ru-RU" sz="1800" dirty="0"/>
              <a:t> Дж. </a:t>
            </a:r>
            <a:r>
              <a:rPr lang="ru-RU" sz="1800" dirty="0" err="1"/>
              <a:t>Родари</a:t>
            </a:r>
            <a:r>
              <a:rPr lang="ru-RU" sz="1800" dirty="0"/>
              <a:t> «</a:t>
            </a:r>
            <a:r>
              <a:rPr lang="ru-RU" sz="1800" dirty="0" err="1"/>
              <a:t>Чиполлино</a:t>
            </a:r>
            <a:r>
              <a:rPr lang="ru-RU" sz="1800" dirty="0"/>
              <a:t>».</a:t>
            </a:r>
          </a:p>
          <a:p>
            <a:pPr algn="just"/>
            <a:endParaRPr lang="ru-RU" sz="1800" dirty="0" smtClean="0"/>
          </a:p>
        </p:txBody>
      </p:sp>
      <p:sp>
        <p:nvSpPr>
          <p:cNvPr id="2" name="Номер слайда 1"/>
          <p:cNvSpPr>
            <a:spLocks noGrp="1"/>
          </p:cNvSpPr>
          <p:nvPr>
            <p:ph type="sldNum" sz="quarter" idx="12"/>
          </p:nvPr>
        </p:nvSpPr>
        <p:spPr>
          <a:xfrm>
            <a:off x="89744" y="9595296"/>
            <a:ext cx="1722067" cy="534031"/>
          </a:xfrm>
        </p:spPr>
        <p:txBody>
          <a:bodyPr/>
          <a:lstStyle/>
          <a:p>
            <a:pPr algn="l"/>
            <a:fld id="{725C68B6-61C2-468F-89AB-4B9F7531AA68}" type="slidenum">
              <a:rPr lang="ru-RU" smtClean="0">
                <a:solidFill>
                  <a:schemeClr val="tx1"/>
                </a:solidFill>
              </a:rPr>
              <a:pPr algn="l"/>
              <a:t>12</a:t>
            </a:fld>
            <a:endParaRPr lang="ru-RU" dirty="0">
              <a:solidFill>
                <a:schemeClr val="tx1"/>
              </a:solidFill>
            </a:endParaRPr>
          </a:p>
        </p:txBody>
      </p:sp>
    </p:spTree>
    <p:extLst>
      <p:ext uri="{BB962C8B-B14F-4D97-AF65-F5344CB8AC3E}">
        <p14:creationId xmlns:p14="http://schemas.microsoft.com/office/powerpoint/2010/main" xmlns="" val="32579544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261120" y="487330"/>
            <a:ext cx="6669384" cy="9510296"/>
          </a:xfrm>
          <a:prstGeom prst="rect">
            <a:avLst/>
          </a:prstGeom>
          <a:noFill/>
        </p:spPr>
        <p:txBody>
          <a:bodyPr wrap="square" rtlCol="0">
            <a:spAutoFit/>
          </a:bodyPr>
          <a:lstStyle/>
          <a:p>
            <a:pPr algn="ctr"/>
            <a:r>
              <a:rPr lang="ru-RU" sz="1800" b="1" dirty="0" smtClean="0">
                <a:solidFill>
                  <a:srgbClr val="FF0066"/>
                </a:solidFill>
              </a:rPr>
              <a:t>Право на достойный уровень жизни (статья 27 Конвенции о правах ребёнка)</a:t>
            </a:r>
          </a:p>
          <a:p>
            <a:pPr algn="just">
              <a:buBlip>
                <a:blip r:embed="rId4"/>
              </a:buBlip>
            </a:pPr>
            <a:r>
              <a:rPr lang="ru-RU" sz="1800" dirty="0" smtClean="0"/>
              <a:t>Сказка «</a:t>
            </a:r>
            <a:r>
              <a:rPr lang="ru-RU" sz="1800" dirty="0" err="1" smtClean="0"/>
              <a:t>Крошечка-Хаврошечка</a:t>
            </a:r>
            <a:r>
              <a:rPr lang="ru-RU" sz="1800" dirty="0" smtClean="0"/>
              <a:t>».</a:t>
            </a:r>
          </a:p>
          <a:p>
            <a:pPr algn="just">
              <a:buBlip>
                <a:blip r:embed="rId4"/>
              </a:buBlip>
            </a:pPr>
            <a:r>
              <a:rPr lang="ru-RU" sz="1800" dirty="0" smtClean="0"/>
              <a:t>Б. С. Житков «Храбрый утенок».</a:t>
            </a:r>
          </a:p>
          <a:p>
            <a:pPr algn="just">
              <a:buBlip>
                <a:blip r:embed="rId4"/>
              </a:buBlip>
            </a:pPr>
            <a:r>
              <a:rPr lang="ru-RU" sz="1800" dirty="0" smtClean="0"/>
              <a:t>Дж. </a:t>
            </a:r>
            <a:r>
              <a:rPr lang="ru-RU" sz="1800" dirty="0" err="1" smtClean="0"/>
              <a:t>Родари</a:t>
            </a:r>
            <a:r>
              <a:rPr lang="ru-RU" sz="1800" dirty="0" smtClean="0"/>
              <a:t> «</a:t>
            </a:r>
            <a:r>
              <a:rPr lang="ru-RU" sz="1800" dirty="0" err="1" smtClean="0"/>
              <a:t>Чиполлино</a:t>
            </a:r>
            <a:r>
              <a:rPr lang="ru-RU" sz="1800" dirty="0" smtClean="0"/>
              <a:t>».</a:t>
            </a:r>
          </a:p>
          <a:p>
            <a:pPr algn="just">
              <a:buBlip>
                <a:blip r:embed="rId4"/>
              </a:buBlip>
            </a:pPr>
            <a:r>
              <a:rPr lang="ru-RU" sz="1800" dirty="0" smtClean="0"/>
              <a:t>Ш. Перро «Кот в сапогах», «Золушка».</a:t>
            </a:r>
          </a:p>
          <a:p>
            <a:pPr algn="just">
              <a:buBlip>
                <a:blip r:embed="rId4"/>
              </a:buBlip>
            </a:pPr>
            <a:r>
              <a:rPr lang="ru-RU" sz="1800" dirty="0" smtClean="0"/>
              <a:t>X. К. Андерсен «Гадкий утенок».</a:t>
            </a:r>
          </a:p>
          <a:p>
            <a:pPr algn="just">
              <a:buBlip>
                <a:blip r:embed="rId4"/>
              </a:buBlip>
            </a:pPr>
            <a:r>
              <a:rPr lang="ru-RU" sz="1800" dirty="0" smtClean="0"/>
              <a:t>А. С. Пушкин «Сказка о рыбаке и рыбке», «Сказка о царе </a:t>
            </a:r>
            <a:r>
              <a:rPr lang="ru-RU" sz="1800" dirty="0" err="1" smtClean="0"/>
              <a:t>Салтане</a:t>
            </a:r>
            <a:r>
              <a:rPr lang="ru-RU" sz="1800" dirty="0" smtClean="0"/>
              <a:t>, о сыне его славном и могучем богатыре князе Гвидоне и о прекрасной царевне Лебеди».</a:t>
            </a:r>
          </a:p>
          <a:p>
            <a:pPr algn="ctr"/>
            <a:r>
              <a:rPr lang="ru-RU" sz="1800" b="1" dirty="0" smtClean="0">
                <a:solidFill>
                  <a:srgbClr val="FF0066"/>
                </a:solidFill>
              </a:rPr>
              <a:t>Право на неприкосновенность личности, защиту от эксплуатации и насилия  (статья 19 Конвенции о правах ребёнка)</a:t>
            </a:r>
          </a:p>
          <a:p>
            <a:pPr algn="just">
              <a:buBlip>
                <a:blip r:embed="rId4"/>
              </a:buBlip>
            </a:pPr>
            <a:r>
              <a:rPr lang="ru-RU" sz="1800" dirty="0" smtClean="0"/>
              <a:t> Сказка «</a:t>
            </a:r>
            <a:r>
              <a:rPr lang="ru-RU" sz="1800" dirty="0" err="1" smtClean="0"/>
              <a:t>Крошечка-Хаврошечка</a:t>
            </a:r>
            <a:r>
              <a:rPr lang="ru-RU" sz="1800" dirty="0" smtClean="0"/>
              <a:t>».</a:t>
            </a:r>
          </a:p>
          <a:p>
            <a:pPr algn="just">
              <a:buBlip>
                <a:blip r:embed="rId4"/>
              </a:buBlip>
            </a:pPr>
            <a:r>
              <a:rPr lang="ru-RU" sz="1800" dirty="0" smtClean="0"/>
              <a:t> С. Я. Маршак «Двенадцать месяцев».</a:t>
            </a:r>
          </a:p>
          <a:p>
            <a:pPr algn="just">
              <a:buBlip>
                <a:blip r:embed="rId4"/>
              </a:buBlip>
            </a:pPr>
            <a:r>
              <a:rPr lang="ru-RU" sz="1800" dirty="0" smtClean="0"/>
              <a:t>Английская народная сказка «Три поросенка».</a:t>
            </a:r>
          </a:p>
          <a:p>
            <a:pPr algn="just">
              <a:buBlip>
                <a:blip r:embed="rId4"/>
              </a:buBlip>
            </a:pPr>
            <a:r>
              <a:rPr lang="ru-RU" sz="1800" dirty="0" smtClean="0"/>
              <a:t>Д. Н. Мамин-Сибиряк «Серая Шейка».</a:t>
            </a:r>
          </a:p>
          <a:p>
            <a:pPr>
              <a:buBlip>
                <a:blip r:embed="rId4"/>
              </a:buBlip>
            </a:pPr>
            <a:r>
              <a:rPr lang="ru-RU" sz="1800" dirty="0"/>
              <a:t>А. П. Чехов «Спать хочется».</a:t>
            </a:r>
          </a:p>
          <a:p>
            <a:pPr>
              <a:buBlip>
                <a:blip r:embed="rId4"/>
              </a:buBlip>
            </a:pPr>
            <a:r>
              <a:rPr lang="ru-RU" sz="1800" dirty="0"/>
              <a:t>Ш. Перро «Красная Шапочка», «Золушка».</a:t>
            </a:r>
          </a:p>
          <a:p>
            <a:pPr>
              <a:buBlip>
                <a:blip r:embed="rId4"/>
              </a:buBlip>
            </a:pPr>
            <a:r>
              <a:rPr lang="ru-RU" sz="1800" dirty="0"/>
              <a:t>Д. Р. Киплинг «Слоненок».</a:t>
            </a:r>
          </a:p>
          <a:p>
            <a:pPr>
              <a:buBlip>
                <a:blip r:embed="rId4"/>
              </a:buBlip>
            </a:pPr>
            <a:r>
              <a:rPr lang="ru-RU" sz="1800" dirty="0"/>
              <a:t>X. К. Андерсен «</a:t>
            </a:r>
            <a:r>
              <a:rPr lang="ru-RU" sz="1800" dirty="0" err="1"/>
              <a:t>Дюймовочка</a:t>
            </a:r>
            <a:r>
              <a:rPr lang="ru-RU" sz="1800" dirty="0"/>
              <a:t>».</a:t>
            </a:r>
          </a:p>
          <a:p>
            <a:pPr>
              <a:buBlip>
                <a:blip r:embed="rId4"/>
              </a:buBlip>
            </a:pPr>
            <a:r>
              <a:rPr lang="ru-RU" sz="1800" dirty="0"/>
              <a:t>К. И. Чуковский «Муха-цокотуха», «</a:t>
            </a:r>
            <a:r>
              <a:rPr lang="ru-RU" sz="1800" dirty="0" err="1"/>
              <a:t>Бармалей</a:t>
            </a:r>
            <a:r>
              <a:rPr lang="ru-RU" sz="1800" dirty="0"/>
              <a:t>», «</a:t>
            </a:r>
            <a:r>
              <a:rPr lang="ru-RU" sz="1800" dirty="0" err="1"/>
              <a:t>Тараканище</a:t>
            </a:r>
            <a:r>
              <a:rPr lang="ru-RU" sz="1800" dirty="0"/>
              <a:t>».</a:t>
            </a:r>
          </a:p>
          <a:p>
            <a:pPr>
              <a:buBlip>
                <a:blip r:embed="rId4"/>
              </a:buBlip>
            </a:pPr>
            <a:r>
              <a:rPr lang="ru-RU" sz="1800" dirty="0"/>
              <a:t>А. С. Пушкин «Сказка о мертвой царевне и семи богатырях».</a:t>
            </a:r>
          </a:p>
          <a:p>
            <a:pPr algn="ctr"/>
            <a:r>
              <a:rPr lang="ru-RU" sz="1800" b="1" dirty="0">
                <a:solidFill>
                  <a:srgbClr val="FF0066"/>
                </a:solidFill>
              </a:rPr>
              <a:t>Право на получение, хранение и распространение информации, свободное выражение мысли (статьи 12,13,14 Конвенции о правах ребёнка)</a:t>
            </a:r>
          </a:p>
          <a:p>
            <a:pPr>
              <a:buBlip>
                <a:blip r:embed="rId4"/>
              </a:buBlip>
            </a:pPr>
            <a:r>
              <a:rPr lang="ru-RU" sz="1800" dirty="0"/>
              <a:t>В. М. Гаршин «Лягушка-путешественница».</a:t>
            </a:r>
          </a:p>
          <a:p>
            <a:pPr>
              <a:buBlip>
                <a:blip r:embed="rId4"/>
              </a:buBlip>
            </a:pPr>
            <a:r>
              <a:rPr lang="ru-RU" sz="1800" dirty="0"/>
              <a:t>Дж. </a:t>
            </a:r>
            <a:r>
              <a:rPr lang="ru-RU" sz="1800" dirty="0" err="1"/>
              <a:t>Родари</a:t>
            </a:r>
            <a:r>
              <a:rPr lang="ru-RU" sz="1800" dirty="0"/>
              <a:t> «</a:t>
            </a:r>
            <a:r>
              <a:rPr lang="ru-RU" sz="1800" dirty="0" err="1"/>
              <a:t>Чиполлино</a:t>
            </a:r>
            <a:r>
              <a:rPr lang="ru-RU" sz="1800" dirty="0"/>
              <a:t>».</a:t>
            </a:r>
          </a:p>
          <a:p>
            <a:pPr>
              <a:buBlip>
                <a:blip r:embed="rId4"/>
              </a:buBlip>
            </a:pPr>
            <a:r>
              <a:rPr lang="ru-RU" sz="1800" dirty="0"/>
              <a:t>X. К. Андерсен «Новое платье короля</a:t>
            </a:r>
            <a:r>
              <a:rPr lang="ru-RU" sz="1800" dirty="0" smtClean="0"/>
              <a:t>».</a:t>
            </a:r>
          </a:p>
          <a:p>
            <a:pPr algn="ctr"/>
            <a:r>
              <a:rPr lang="ru-RU" sz="1800" b="1" dirty="0">
                <a:solidFill>
                  <a:srgbClr val="FF0066"/>
                </a:solidFill>
              </a:rPr>
              <a:t>Право на защиту ребенком своих прав и интересов </a:t>
            </a:r>
          </a:p>
          <a:p>
            <a:pPr algn="ctr"/>
            <a:r>
              <a:rPr lang="ru-RU" sz="1800" b="1" dirty="0">
                <a:solidFill>
                  <a:srgbClr val="FF0066"/>
                </a:solidFill>
              </a:rPr>
              <a:t>(статьи 12, 16 Конвенции о правах ребёнка)</a:t>
            </a:r>
          </a:p>
          <a:p>
            <a:pPr algn="just">
              <a:buBlip>
                <a:blip r:embed="rId4"/>
              </a:buBlip>
            </a:pPr>
            <a:r>
              <a:rPr lang="ru-RU" sz="1800" dirty="0"/>
              <a:t> С. Я. Маршак «Двенадцать месяцев».</a:t>
            </a:r>
          </a:p>
          <a:p>
            <a:endParaRPr lang="ru-RU" sz="1800" dirty="0"/>
          </a:p>
          <a:p>
            <a:pPr algn="just"/>
            <a:endParaRPr lang="ru-RU" sz="1800" dirty="0" smtClean="0"/>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13</a:t>
            </a:fld>
            <a:endParaRPr lang="ru-RU" dirty="0">
              <a:solidFill>
                <a:schemeClr val="tx1"/>
              </a:solidFill>
            </a:endParaRPr>
          </a:p>
        </p:txBody>
      </p:sp>
    </p:spTree>
    <p:extLst>
      <p:ext uri="{BB962C8B-B14F-4D97-AF65-F5344CB8AC3E}">
        <p14:creationId xmlns:p14="http://schemas.microsoft.com/office/powerpoint/2010/main" xmlns="" val="32969616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467135" y="487330"/>
            <a:ext cx="6572296" cy="9387185"/>
          </a:xfrm>
          <a:prstGeom prst="rect">
            <a:avLst/>
          </a:prstGeom>
          <a:noFill/>
        </p:spPr>
        <p:txBody>
          <a:bodyPr wrap="square" rtlCol="0">
            <a:spAutoFit/>
          </a:bodyPr>
          <a:lstStyle/>
          <a:p>
            <a:pPr algn="ctr"/>
            <a:r>
              <a:rPr lang="ru-RU" sz="1800" b="1" dirty="0" smtClean="0">
                <a:solidFill>
                  <a:srgbClr val="FF0066"/>
                </a:solidFill>
              </a:rPr>
              <a:t>Право на проживание в семье</a:t>
            </a:r>
          </a:p>
          <a:p>
            <a:pPr algn="ctr"/>
            <a:r>
              <a:rPr lang="ru-RU" sz="1800" b="1" dirty="0" smtClean="0">
                <a:solidFill>
                  <a:srgbClr val="FF0066"/>
                </a:solidFill>
              </a:rPr>
              <a:t>(статья 7 Конвенции о правах ребёнка)</a:t>
            </a:r>
          </a:p>
          <a:p>
            <a:pPr algn="just">
              <a:buBlip>
                <a:blip r:embed="rId4"/>
              </a:buBlip>
            </a:pPr>
            <a:r>
              <a:rPr lang="ru-RU" sz="1800" dirty="0" smtClean="0"/>
              <a:t>А. П. Чехов «Ванька».</a:t>
            </a:r>
          </a:p>
          <a:p>
            <a:pPr algn="just">
              <a:buBlip>
                <a:blip r:embed="rId4"/>
              </a:buBlip>
            </a:pPr>
            <a:r>
              <a:rPr lang="ru-RU" sz="1800" dirty="0" smtClean="0"/>
              <a:t>В. В. Бианки «Оранжевое горлышко».</a:t>
            </a:r>
          </a:p>
          <a:p>
            <a:pPr algn="just">
              <a:buBlip>
                <a:blip r:embed="rId4"/>
              </a:buBlip>
            </a:pPr>
            <a:r>
              <a:rPr lang="ru-RU" sz="1800" dirty="0" smtClean="0"/>
              <a:t>X. К. Андерсен «Гадкий утенок», «</a:t>
            </a:r>
            <a:r>
              <a:rPr lang="ru-RU" sz="1800" dirty="0" err="1" smtClean="0"/>
              <a:t>Дюймовочка</a:t>
            </a:r>
            <a:r>
              <a:rPr lang="ru-RU" sz="1800" dirty="0" smtClean="0"/>
              <a:t>».</a:t>
            </a:r>
          </a:p>
          <a:p>
            <a:pPr algn="just">
              <a:buBlip>
                <a:blip r:embed="rId4"/>
              </a:buBlip>
            </a:pPr>
            <a:r>
              <a:rPr lang="ru-RU" sz="1800" dirty="0" smtClean="0"/>
              <a:t>А. С. Пушкин «Сказка о даре </a:t>
            </a:r>
            <a:r>
              <a:rPr lang="ru-RU" sz="1800" dirty="0" err="1" smtClean="0"/>
              <a:t>Салтане</a:t>
            </a:r>
            <a:r>
              <a:rPr lang="ru-RU" sz="1800" dirty="0" smtClean="0"/>
              <a:t>, о сыне его славном и могучем богатыре князе Гвидоне и о прекрасной царевне Лебеди», « Сказка о мертвой царевне и семи богатырях».</a:t>
            </a:r>
          </a:p>
          <a:p>
            <a:pPr algn="just"/>
            <a:r>
              <a:rPr lang="ru-RU" sz="1800" b="1" dirty="0" smtClean="0">
                <a:solidFill>
                  <a:srgbClr val="FF0066"/>
                </a:solidFill>
              </a:rPr>
              <a:t>Права ребенка, проживающего отдельно от родителей  </a:t>
            </a:r>
          </a:p>
          <a:p>
            <a:pPr algn="ctr"/>
            <a:r>
              <a:rPr lang="ru-RU" sz="1800" b="1" dirty="0" smtClean="0">
                <a:solidFill>
                  <a:srgbClr val="FF0066"/>
                </a:solidFill>
              </a:rPr>
              <a:t>(статья 9 Конвенции о правах ребёнка)</a:t>
            </a:r>
          </a:p>
          <a:p>
            <a:pPr algn="just">
              <a:buBlip>
                <a:blip r:embed="rId4"/>
              </a:buBlip>
            </a:pPr>
            <a:r>
              <a:rPr lang="ru-RU" sz="1800" dirty="0" smtClean="0"/>
              <a:t>А. С. Пушкин «Сказка о царе </a:t>
            </a:r>
            <a:r>
              <a:rPr lang="ru-RU" sz="1800" dirty="0" err="1" smtClean="0"/>
              <a:t>Салтане</a:t>
            </a:r>
            <a:r>
              <a:rPr lang="ru-RU" sz="1800" dirty="0" smtClean="0"/>
              <a:t>, о сыне его славном и могучем богатыре князе Гвидоне и о прекрасной царевне Лебеди».</a:t>
            </a:r>
          </a:p>
          <a:p>
            <a:pPr marL="342900" indent="-342900" algn="ctr"/>
            <a:r>
              <a:rPr lang="ru-RU" sz="1800" b="1" dirty="0" smtClean="0">
                <a:solidFill>
                  <a:srgbClr val="FF0066"/>
                </a:solidFill>
              </a:rPr>
              <a:t>Ответственность семьи за ребенка  </a:t>
            </a:r>
          </a:p>
          <a:p>
            <a:pPr marL="342900" indent="-342900" algn="ctr"/>
            <a:r>
              <a:rPr lang="ru-RU" sz="1800" b="1" dirty="0" smtClean="0">
                <a:solidFill>
                  <a:srgbClr val="FF0066"/>
                </a:solidFill>
              </a:rPr>
              <a:t>(статья 18 Конвенции о правах ребёнка)</a:t>
            </a:r>
          </a:p>
          <a:p>
            <a:pPr algn="just">
              <a:buBlip>
                <a:blip r:embed="rId4"/>
              </a:buBlip>
            </a:pPr>
            <a:r>
              <a:rPr lang="ru-RU" sz="1800" dirty="0" smtClean="0"/>
              <a:t>С. В. Михалков «Праздник непослушания».</a:t>
            </a:r>
          </a:p>
          <a:p>
            <a:pPr algn="just">
              <a:buBlip>
                <a:blip r:embed="rId4"/>
              </a:buBlip>
            </a:pPr>
            <a:r>
              <a:rPr lang="ru-RU" sz="1800" dirty="0" smtClean="0"/>
              <a:t> Д. Н. </a:t>
            </a:r>
            <a:r>
              <a:rPr lang="ru-RU" sz="1800" dirty="0" err="1" smtClean="0"/>
              <a:t>Мамин-Сибиряк</a:t>
            </a:r>
            <a:r>
              <a:rPr lang="ru-RU" sz="1800" dirty="0" smtClean="0"/>
              <a:t> «Серая Шейка».</a:t>
            </a:r>
          </a:p>
          <a:p>
            <a:pPr algn="ctr"/>
            <a:r>
              <a:rPr lang="ru-RU" sz="1800" b="1" dirty="0" smtClean="0">
                <a:solidFill>
                  <a:srgbClr val="FF0066"/>
                </a:solidFill>
              </a:rPr>
              <a:t>Право на жилище(статья 16 Конвенции о правах ребёнка)</a:t>
            </a:r>
          </a:p>
          <a:p>
            <a:pPr algn="just">
              <a:buBlip>
                <a:blip r:embed="rId4"/>
              </a:buBlip>
            </a:pPr>
            <a:r>
              <a:rPr lang="ru-RU" sz="1800" dirty="0" smtClean="0"/>
              <a:t>Сказки: «Теремок» («Рукавичка»), «Зимовье зверей», «</a:t>
            </a:r>
            <a:r>
              <a:rPr lang="ru-RU" sz="1800" dirty="0" err="1" smtClean="0"/>
              <a:t>Заюшкина</a:t>
            </a:r>
            <a:r>
              <a:rPr lang="ru-RU" sz="1800" dirty="0" smtClean="0"/>
              <a:t> избушка», «Коза-дереза», «Заяц, лиса и петух», «Заячьи слезы», «</a:t>
            </a:r>
            <a:r>
              <a:rPr lang="ru-RU" sz="1800" dirty="0" err="1" smtClean="0"/>
              <a:t>Жихарка</a:t>
            </a:r>
            <a:r>
              <a:rPr lang="ru-RU" sz="1800" dirty="0" smtClean="0"/>
              <a:t>», «Три медведя».</a:t>
            </a:r>
          </a:p>
          <a:p>
            <a:pPr algn="just">
              <a:buBlip>
                <a:blip r:embed="rId4"/>
              </a:buBlip>
            </a:pPr>
            <a:r>
              <a:rPr lang="ru-RU" sz="1800" dirty="0" smtClean="0"/>
              <a:t>С. Я. Маршак «Кошкин дом», «Терем-Теремок».</a:t>
            </a:r>
          </a:p>
          <a:p>
            <a:pPr algn="just">
              <a:buBlip>
                <a:blip r:embed="rId4"/>
              </a:buBlip>
            </a:pPr>
            <a:r>
              <a:rPr lang="ru-RU" sz="1800" dirty="0" smtClean="0"/>
              <a:t> Английская народная сказка «Три поросенка».</a:t>
            </a:r>
          </a:p>
          <a:p>
            <a:pPr algn="just">
              <a:buBlip>
                <a:blip r:embed="rId4"/>
              </a:buBlip>
            </a:pPr>
            <a:r>
              <a:rPr lang="ru-RU" sz="1800" dirty="0" smtClean="0"/>
              <a:t> Дж. </a:t>
            </a:r>
            <a:r>
              <a:rPr lang="ru-RU" sz="1800" dirty="0" err="1" smtClean="0"/>
              <a:t>Родари</a:t>
            </a:r>
            <a:r>
              <a:rPr lang="ru-RU" sz="1800" dirty="0" smtClean="0"/>
              <a:t> «</a:t>
            </a:r>
            <a:r>
              <a:rPr lang="ru-RU" sz="1800" dirty="0" err="1" smtClean="0"/>
              <a:t>Чиполлино</a:t>
            </a:r>
            <a:r>
              <a:rPr lang="ru-RU" sz="1800" dirty="0" smtClean="0"/>
              <a:t>».</a:t>
            </a:r>
          </a:p>
          <a:p>
            <a:pPr algn="just">
              <a:buBlip>
                <a:blip r:embed="rId4"/>
              </a:buBlip>
            </a:pPr>
            <a:r>
              <a:rPr lang="ru-RU" sz="1800" dirty="0" smtClean="0"/>
              <a:t> Братья Гримм «</a:t>
            </a:r>
            <a:r>
              <a:rPr lang="ru-RU" sz="1800" dirty="0" err="1" smtClean="0"/>
              <a:t>Бременские</a:t>
            </a:r>
            <a:r>
              <a:rPr lang="ru-RU" sz="1800" dirty="0" smtClean="0"/>
              <a:t> музыканты».</a:t>
            </a:r>
          </a:p>
          <a:p>
            <a:pPr algn="just">
              <a:buBlip>
                <a:blip r:embed="rId4"/>
              </a:buBlip>
            </a:pPr>
            <a:r>
              <a:rPr lang="ru-RU" sz="1800" dirty="0" smtClean="0"/>
              <a:t> X. К. Андерсен «Гадкий утенок»</a:t>
            </a:r>
          </a:p>
          <a:p>
            <a:pPr algn="just">
              <a:buBlip>
                <a:blip r:embed="rId4"/>
              </a:buBlip>
            </a:pPr>
            <a:r>
              <a:rPr lang="ru-RU" sz="1800" dirty="0" smtClean="0"/>
              <a:t> А. С. Пушкин «Сказка о царе </a:t>
            </a:r>
            <a:r>
              <a:rPr lang="ru-RU" sz="1800" dirty="0" err="1" smtClean="0"/>
              <a:t>Салтане</a:t>
            </a:r>
            <a:r>
              <a:rPr lang="ru-RU" sz="1800" dirty="0" smtClean="0"/>
              <a:t>, о сыне его славном и могучем богатыре князе Гвидоне и о прекрасной царевне Лебеди», « Сказка о мертвой царевне и семи богатырях».</a:t>
            </a:r>
          </a:p>
          <a:p>
            <a:pPr algn="ctr"/>
            <a:r>
              <a:rPr lang="ru-RU" sz="1800" b="1" dirty="0" smtClean="0">
                <a:solidFill>
                  <a:srgbClr val="FF0066"/>
                </a:solidFill>
              </a:rPr>
              <a:t>Право на имя (статья 7 Конвенции о правах ребёнка)</a:t>
            </a:r>
            <a:endParaRPr lang="ru-RU" sz="1800" dirty="0" smtClean="0">
              <a:ea typeface="Calibri" pitchFamily="34" charset="0"/>
              <a:cs typeface="Times New Roman" pitchFamily="18" charset="0"/>
            </a:endParaRPr>
          </a:p>
          <a:p>
            <a:pPr lvl="0" algn="just" defTabSz="914400" fontAlgn="base">
              <a:spcBef>
                <a:spcPct val="0"/>
              </a:spcBef>
              <a:spcAft>
                <a:spcPct val="0"/>
              </a:spcAft>
              <a:buBlip>
                <a:blip r:embed="rId4"/>
              </a:buBlip>
            </a:pPr>
            <a:r>
              <a:rPr lang="ru-RU" sz="1800" dirty="0" smtClean="0">
                <a:ea typeface="Calibri" pitchFamily="34" charset="0"/>
                <a:cs typeface="Times New Roman" pitchFamily="18" charset="0"/>
              </a:rPr>
              <a:t>X. К. Андерсен «</a:t>
            </a:r>
            <a:r>
              <a:rPr lang="ru-RU" sz="1800" dirty="0" err="1" smtClean="0">
                <a:ea typeface="Calibri" pitchFamily="34" charset="0"/>
                <a:cs typeface="Times New Roman" pitchFamily="18" charset="0"/>
              </a:rPr>
              <a:t>Дюймовочка</a:t>
            </a:r>
            <a:r>
              <a:rPr lang="ru-RU" sz="1800" dirty="0" smtClean="0">
                <a:ea typeface="Calibri" pitchFamily="34" charset="0"/>
                <a:cs typeface="Times New Roman" pitchFamily="18" charset="0"/>
              </a:rPr>
              <a:t>».</a:t>
            </a:r>
            <a:endParaRPr lang="ru-RU" sz="1800" dirty="0" smtClean="0">
              <a:cs typeface="Arial" pitchFamily="34" charset="0"/>
            </a:endParaRPr>
          </a:p>
          <a:p>
            <a:pPr lvl="0" algn="just" defTabSz="914400" eaLnBrk="0" fontAlgn="base" hangingPunct="0">
              <a:spcBef>
                <a:spcPct val="0"/>
              </a:spcBef>
              <a:spcAft>
                <a:spcPct val="0"/>
              </a:spcAft>
              <a:buBlip>
                <a:blip r:embed="rId4"/>
              </a:buBlip>
            </a:pPr>
            <a:r>
              <a:rPr lang="ru-RU" sz="1800" dirty="0" smtClean="0">
                <a:ea typeface="Calibri" pitchFamily="34" charset="0"/>
                <a:cs typeface="Times New Roman" pitchFamily="18" charset="0"/>
              </a:rPr>
              <a:t> Ш. Перро «Золушка».</a:t>
            </a:r>
          </a:p>
          <a:p>
            <a:pPr algn="just"/>
            <a:endParaRPr lang="ru-RU" sz="1400" b="1" dirty="0" smtClean="0">
              <a:solidFill>
                <a:srgbClr val="FF0066"/>
              </a:solidFill>
            </a:endParaRPr>
          </a:p>
          <a:p>
            <a:pPr algn="just"/>
            <a:endParaRPr lang="ru-RU" sz="1400" dirty="0" smtClean="0"/>
          </a:p>
        </p:txBody>
      </p:sp>
      <p:sp>
        <p:nvSpPr>
          <p:cNvPr id="2" name="Номер слайда 1"/>
          <p:cNvSpPr>
            <a:spLocks noGrp="1"/>
          </p:cNvSpPr>
          <p:nvPr>
            <p:ph type="sldNum" sz="quarter" idx="12"/>
          </p:nvPr>
        </p:nvSpPr>
        <p:spPr>
          <a:xfrm>
            <a:off x="161752" y="9601347"/>
            <a:ext cx="1722067" cy="546335"/>
          </a:xfrm>
        </p:spPr>
        <p:txBody>
          <a:bodyPr/>
          <a:lstStyle/>
          <a:p>
            <a:pPr algn="l"/>
            <a:fld id="{725C68B6-61C2-468F-89AB-4B9F7531AA68}" type="slidenum">
              <a:rPr lang="ru-RU" smtClean="0">
                <a:solidFill>
                  <a:schemeClr val="tx1"/>
                </a:solidFill>
              </a:rPr>
              <a:pPr algn="l"/>
              <a:t>14</a:t>
            </a:fld>
            <a:endParaRPr lang="ru-RU" dirty="0">
              <a:solidFill>
                <a:schemeClr val="tx1"/>
              </a:solidFill>
            </a:endParaRPr>
          </a:p>
        </p:txBody>
      </p:sp>
    </p:spTree>
    <p:extLst>
      <p:ext uri="{BB962C8B-B14F-4D97-AF65-F5344CB8AC3E}">
        <p14:creationId xmlns:p14="http://schemas.microsoft.com/office/powerpoint/2010/main" xmlns="" val="9953208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5121" name="Rectangle 1"/>
          <p:cNvSpPr>
            <a:spLocks noChangeArrowheads="1"/>
          </p:cNvSpPr>
          <p:nvPr/>
        </p:nvSpPr>
        <p:spPr bwMode="auto">
          <a:xfrm>
            <a:off x="377776" y="214513"/>
            <a:ext cx="6499718" cy="94487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914400" eaLnBrk="0" fontAlgn="base" hangingPunct="0">
              <a:spcBef>
                <a:spcPct val="0"/>
              </a:spcBef>
              <a:spcAft>
                <a:spcPct val="0"/>
              </a:spcAft>
            </a:pPr>
            <a:endParaRPr lang="ru-RU" sz="1800" b="1" dirty="0" smtClean="0">
              <a:solidFill>
                <a:srgbClr val="FF0066"/>
              </a:solidFill>
            </a:endParaRPr>
          </a:p>
          <a:p>
            <a:pPr lvl="0" algn="ctr" defTabSz="914400" eaLnBrk="0" fontAlgn="base" hangingPunct="0">
              <a:spcBef>
                <a:spcPct val="0"/>
              </a:spcBef>
              <a:spcAft>
                <a:spcPct val="0"/>
              </a:spcAft>
            </a:pPr>
            <a:r>
              <a:rPr lang="ru-RU" sz="1800" b="1" dirty="0" smtClean="0">
                <a:solidFill>
                  <a:srgbClr val="FF0066"/>
                </a:solidFill>
              </a:rPr>
              <a:t>Право на образование(статья 28 Конвенции о правах ребёнка)</a:t>
            </a:r>
          </a:p>
          <a:p>
            <a:pPr algn="just">
              <a:buBlip>
                <a:blip r:embed="rId4"/>
              </a:buBlip>
            </a:pPr>
            <a:r>
              <a:rPr lang="ru-RU" sz="1800" dirty="0" smtClean="0"/>
              <a:t>С. В. Михалков «Как бы жили мы без книг?».</a:t>
            </a:r>
          </a:p>
          <a:p>
            <a:pPr algn="just">
              <a:buBlip>
                <a:blip r:embed="rId4"/>
              </a:buBlip>
            </a:pPr>
            <a:r>
              <a:rPr lang="ru-RU" sz="1800" dirty="0" smtClean="0"/>
              <a:t> 3. Александрова «В школу».</a:t>
            </a:r>
          </a:p>
          <a:p>
            <a:pPr algn="just">
              <a:buBlip>
                <a:blip r:embed="rId4"/>
              </a:buBlip>
            </a:pPr>
            <a:r>
              <a:rPr lang="ru-RU" sz="1800" dirty="0" smtClean="0"/>
              <a:t> В. В. Маяковский «Кем быть?».</a:t>
            </a:r>
          </a:p>
          <a:p>
            <a:pPr algn="just">
              <a:buBlip>
                <a:blip r:embed="rId4"/>
              </a:buBlip>
            </a:pPr>
            <a:r>
              <a:rPr lang="ru-RU" sz="1800" dirty="0" smtClean="0"/>
              <a:t> А. П. Чехов «Ванька».</a:t>
            </a:r>
          </a:p>
          <a:p>
            <a:pPr algn="just">
              <a:buBlip>
                <a:blip r:embed="rId4"/>
              </a:buBlip>
            </a:pPr>
            <a:r>
              <a:rPr lang="ru-RU" sz="1800" dirty="0" smtClean="0"/>
              <a:t> А. </a:t>
            </a:r>
            <a:r>
              <a:rPr lang="ru-RU" sz="1800" dirty="0" err="1" smtClean="0"/>
              <a:t>Прейсен</a:t>
            </a:r>
            <a:r>
              <a:rPr lang="ru-RU" sz="1800" dirty="0" smtClean="0"/>
              <a:t> «Про козленка, который умел считать до десяти».</a:t>
            </a:r>
          </a:p>
          <a:p>
            <a:pPr algn="just">
              <a:buBlip>
                <a:blip r:embed="rId4"/>
              </a:buBlip>
            </a:pPr>
            <a:r>
              <a:rPr lang="ru-RU" sz="1800" dirty="0" smtClean="0"/>
              <a:t>Дж. </a:t>
            </a:r>
            <a:r>
              <a:rPr lang="ru-RU" sz="1800" dirty="0" err="1" smtClean="0"/>
              <a:t>Родари</a:t>
            </a:r>
            <a:r>
              <a:rPr lang="ru-RU" sz="1800" dirty="0" smtClean="0"/>
              <a:t> «</a:t>
            </a:r>
            <a:r>
              <a:rPr lang="ru-RU" sz="1800" dirty="0" err="1" smtClean="0"/>
              <a:t>Чиполлино</a:t>
            </a:r>
            <a:r>
              <a:rPr lang="ru-RU" sz="1800" dirty="0" smtClean="0"/>
              <a:t>».</a:t>
            </a:r>
          </a:p>
          <a:p>
            <a:pPr algn="just">
              <a:buBlip>
                <a:blip r:embed="rId4"/>
              </a:buBlip>
            </a:pPr>
            <a:r>
              <a:rPr lang="ru-RU" sz="1800" dirty="0" smtClean="0"/>
              <a:t>А. К. Толстой «Золотой ключик, или Приключения Буратино».</a:t>
            </a:r>
          </a:p>
          <a:p>
            <a:pPr algn="ctr"/>
            <a:r>
              <a:rPr lang="ru-RU" sz="1800" b="1" dirty="0" smtClean="0">
                <a:solidFill>
                  <a:srgbClr val="FF0066"/>
                </a:solidFill>
              </a:rPr>
              <a:t>Право на труд (защита от эксплуатации) (статья 32 Конвенции о правах ребёнка)</a:t>
            </a:r>
          </a:p>
          <a:p>
            <a:pPr>
              <a:buBlip>
                <a:blip r:embed="rId4"/>
              </a:buBlip>
            </a:pPr>
            <a:r>
              <a:rPr lang="ru-RU" sz="1800" dirty="0" smtClean="0"/>
              <a:t>Сказки: «</a:t>
            </a:r>
            <a:r>
              <a:rPr lang="ru-RU" sz="1800" dirty="0" err="1" smtClean="0"/>
              <a:t>Крошечка-Хаврошечка</a:t>
            </a:r>
            <a:r>
              <a:rPr lang="ru-RU" sz="1800" dirty="0" smtClean="0"/>
              <a:t>», «</a:t>
            </a:r>
            <a:r>
              <a:rPr lang="ru-RU" sz="1800" dirty="0" err="1" smtClean="0"/>
              <a:t>Жихарка</a:t>
            </a:r>
            <a:r>
              <a:rPr lang="ru-RU" sz="1800" dirty="0" smtClean="0"/>
              <a:t>».</a:t>
            </a:r>
          </a:p>
          <a:p>
            <a:pPr>
              <a:buBlip>
                <a:blip r:embed="rId4"/>
              </a:buBlip>
            </a:pPr>
            <a:r>
              <a:rPr lang="ru-RU" sz="1800" dirty="0" smtClean="0"/>
              <a:t> С. Я. Маршак «Двенадцать месяцев».</a:t>
            </a:r>
          </a:p>
          <a:p>
            <a:pPr>
              <a:buBlip>
                <a:blip r:embed="rId4"/>
              </a:buBlip>
            </a:pPr>
            <a:r>
              <a:rPr lang="ru-RU" sz="1800" dirty="0" smtClean="0"/>
              <a:t> А. П. Чехов «Ванька».</a:t>
            </a:r>
          </a:p>
          <a:p>
            <a:pPr>
              <a:buBlip>
                <a:blip r:embed="rId4"/>
              </a:buBlip>
            </a:pPr>
            <a:r>
              <a:rPr lang="ru-RU" sz="1800" dirty="0" smtClean="0"/>
              <a:t> Ш. Перро «Золушка».</a:t>
            </a:r>
          </a:p>
          <a:p>
            <a:pPr>
              <a:buBlip>
                <a:blip r:embed="rId4"/>
              </a:buBlip>
            </a:pPr>
            <a:r>
              <a:rPr lang="ru-RU" sz="1800" dirty="0" smtClean="0"/>
              <a:t>В. В. Маяковский «Кем быть?».</a:t>
            </a:r>
          </a:p>
          <a:p>
            <a:pPr algn="ctr"/>
            <a:r>
              <a:rPr lang="ru-RU" sz="1800" b="1" dirty="0" smtClean="0">
                <a:solidFill>
                  <a:srgbClr val="FF0066"/>
                </a:solidFill>
              </a:rPr>
              <a:t>Право на отдых  (статья 31 Конвенции о правах ребёнка)</a:t>
            </a:r>
            <a:endParaRPr lang="ru-RU" sz="1800" dirty="0" smtClean="0"/>
          </a:p>
          <a:p>
            <a:pPr>
              <a:buBlip>
                <a:blip r:embed="rId4"/>
              </a:buBlip>
            </a:pPr>
            <a:r>
              <a:rPr lang="ru-RU" sz="1800" dirty="0" smtClean="0"/>
              <a:t>Ш. Перро «Золушка»</a:t>
            </a:r>
          </a:p>
          <a:p>
            <a:pPr>
              <a:buBlip>
                <a:blip r:embed="rId4"/>
              </a:buBlip>
            </a:pPr>
            <a:r>
              <a:rPr lang="ru-RU" sz="1800" dirty="0" smtClean="0"/>
              <a:t> А. П. Чехов «Ванька».</a:t>
            </a:r>
          </a:p>
          <a:p>
            <a:pPr algn="ctr"/>
            <a:r>
              <a:rPr lang="ru-RU" sz="1800" b="1" dirty="0" smtClean="0">
                <a:solidFill>
                  <a:srgbClr val="FF0066"/>
                </a:solidFill>
              </a:rPr>
              <a:t>Право на защиту чести и достоинства  (статья 19 Конвенции о правах ребёнка)</a:t>
            </a:r>
          </a:p>
          <a:p>
            <a:pPr algn="just">
              <a:buBlip>
                <a:blip r:embed="rId4"/>
              </a:buBlip>
            </a:pPr>
            <a:r>
              <a:rPr lang="ru-RU" sz="1800" dirty="0" smtClean="0"/>
              <a:t>Сказки: «</a:t>
            </a:r>
            <a:r>
              <a:rPr lang="ru-RU" sz="1800" dirty="0" err="1" smtClean="0"/>
              <a:t>Заюшкина</a:t>
            </a:r>
            <a:r>
              <a:rPr lang="ru-RU" sz="1800" dirty="0" smtClean="0"/>
              <a:t> избушка», «Коза-дереза», «Заяц, лиса и петух», «Заячьи слезы».</a:t>
            </a:r>
          </a:p>
          <a:p>
            <a:pPr algn="just">
              <a:buBlip>
                <a:blip r:embed="rId4"/>
              </a:buBlip>
            </a:pPr>
            <a:r>
              <a:rPr lang="ru-RU" sz="1800" dirty="0" smtClean="0"/>
              <a:t> А. С. Пушкин «Сказка о рыбаке и рыбке».</a:t>
            </a:r>
          </a:p>
          <a:p>
            <a:pPr algn="just">
              <a:buBlip>
                <a:blip r:embed="rId4"/>
              </a:buBlip>
            </a:pPr>
            <a:r>
              <a:rPr lang="ru-RU" sz="1800" dirty="0" smtClean="0"/>
              <a:t> К. И. Чуковский «</a:t>
            </a:r>
            <a:r>
              <a:rPr lang="ru-RU" sz="1800" dirty="0" err="1" smtClean="0"/>
              <a:t>Тараканище</a:t>
            </a:r>
            <a:r>
              <a:rPr lang="ru-RU" sz="1800" dirty="0" smtClean="0"/>
              <a:t>».</a:t>
            </a:r>
          </a:p>
          <a:p>
            <a:pPr algn="just">
              <a:buBlip>
                <a:blip r:embed="rId4"/>
              </a:buBlip>
            </a:pPr>
            <a:r>
              <a:rPr lang="ru-RU" sz="1800" dirty="0" smtClean="0"/>
              <a:t> X. К. Андерсен «Гадкий утенок».</a:t>
            </a:r>
          </a:p>
          <a:p>
            <a:pPr algn="just">
              <a:buBlip>
                <a:blip r:embed="rId4"/>
              </a:buBlip>
            </a:pPr>
            <a:r>
              <a:rPr lang="ru-RU" sz="1800" dirty="0" smtClean="0"/>
              <a:t> Д. Р. Киплинг «Слоненок».</a:t>
            </a:r>
          </a:p>
          <a:p>
            <a:pPr algn="ctr"/>
            <a:r>
              <a:rPr lang="ru-RU" sz="1800" b="1" dirty="0">
                <a:solidFill>
                  <a:srgbClr val="FF0066"/>
                </a:solidFill>
              </a:rPr>
              <a:t>Право на защиту от незаконного вмешательства в личную жизнь, от посягательства на тайну корреспонденции  (статья 16 Конвенции о правах ребёнка)</a:t>
            </a:r>
          </a:p>
          <a:p>
            <a:pPr algn="just">
              <a:buBlip>
                <a:blip r:embed="rId4"/>
              </a:buBlip>
            </a:pPr>
            <a:r>
              <a:rPr lang="ru-RU" sz="1800" dirty="0"/>
              <a:t>«Три медведя».</a:t>
            </a:r>
          </a:p>
          <a:p>
            <a:pPr algn="just"/>
            <a:endParaRPr lang="ru-RU" sz="1800" dirty="0" smtClean="0"/>
          </a:p>
          <a:p>
            <a:pPr algn="just"/>
            <a:endParaRPr lang="ru-RU" sz="1400" dirty="0" smtClean="0"/>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15</a:t>
            </a:fld>
            <a:endParaRPr lang="ru-RU" dirty="0">
              <a:solidFill>
                <a:schemeClr val="tx1"/>
              </a:solidFill>
            </a:endParaRPr>
          </a:p>
        </p:txBody>
      </p:sp>
    </p:spTree>
    <p:extLst>
      <p:ext uri="{BB962C8B-B14F-4D97-AF65-F5344CB8AC3E}">
        <p14:creationId xmlns:p14="http://schemas.microsoft.com/office/powerpoint/2010/main" xmlns="" val="2560817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5121" name="Rectangle 1"/>
          <p:cNvSpPr>
            <a:spLocks noChangeArrowheads="1"/>
          </p:cNvSpPr>
          <p:nvPr/>
        </p:nvSpPr>
        <p:spPr bwMode="auto">
          <a:xfrm>
            <a:off x="377776" y="522289"/>
            <a:ext cx="6499718" cy="51101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1800" b="1" dirty="0" smtClean="0">
                <a:solidFill>
                  <a:srgbClr val="FF0066"/>
                </a:solidFill>
              </a:rPr>
              <a:t>Защита </a:t>
            </a:r>
            <a:r>
              <a:rPr lang="ru-RU" sz="1800" b="1" dirty="0">
                <a:solidFill>
                  <a:srgbClr val="FF0066"/>
                </a:solidFill>
              </a:rPr>
              <a:t>прав ребенка, оставшегося без попечения родителей </a:t>
            </a:r>
          </a:p>
          <a:p>
            <a:pPr algn="ctr"/>
            <a:r>
              <a:rPr lang="ru-RU" sz="1800" b="1" dirty="0">
                <a:solidFill>
                  <a:srgbClr val="FF0066"/>
                </a:solidFill>
              </a:rPr>
              <a:t>(статья 20 Конвенции о правах ребёнка)</a:t>
            </a:r>
          </a:p>
          <a:p>
            <a:pPr>
              <a:buBlip>
                <a:blip r:embed="rId4"/>
              </a:buBlip>
            </a:pPr>
            <a:r>
              <a:rPr lang="ru-RU" sz="1800" dirty="0"/>
              <a:t>Д. Н. Мамин-Сибиряк «Серая Шейка».</a:t>
            </a:r>
          </a:p>
          <a:p>
            <a:pPr>
              <a:buBlip>
                <a:blip r:embed="rId4"/>
              </a:buBlip>
            </a:pPr>
            <a:r>
              <a:rPr lang="ru-RU" sz="1800" dirty="0"/>
              <a:t> В. В. Бианки «Оранжевое горлышко».</a:t>
            </a:r>
          </a:p>
          <a:p>
            <a:pPr>
              <a:buBlip>
                <a:blip r:embed="rId4"/>
              </a:buBlip>
            </a:pPr>
            <a:r>
              <a:rPr lang="ru-RU" sz="1800" dirty="0"/>
              <a:t> Д. Р. Киплинг «Книга джунглей», «Вторая книга джунглей».</a:t>
            </a:r>
          </a:p>
          <a:p>
            <a:pPr>
              <a:buBlip>
                <a:blip r:embed="rId4"/>
              </a:buBlip>
            </a:pPr>
            <a:r>
              <a:rPr lang="ru-RU" sz="1800" dirty="0"/>
              <a:t> С. Я. Маршак «Кошкин Дом».</a:t>
            </a:r>
          </a:p>
          <a:p>
            <a:pPr algn="ctr"/>
            <a:r>
              <a:rPr lang="ru-RU" sz="1800" b="1" dirty="0">
                <a:solidFill>
                  <a:srgbClr val="FF0066"/>
                </a:solidFill>
              </a:rPr>
              <a:t>Права детей-инвалидов     (статья 23 Конвенции о правах ребёнка)</a:t>
            </a:r>
          </a:p>
          <a:p>
            <a:pPr algn="just">
              <a:buBlip>
                <a:blip r:embed="rId4"/>
              </a:buBlip>
            </a:pPr>
            <a:r>
              <a:rPr lang="ru-RU" sz="1800" dirty="0"/>
              <a:t>Д. Н. Мамин-Сибиряк «Серая Шейка».</a:t>
            </a:r>
          </a:p>
          <a:p>
            <a:pPr algn="just">
              <a:buBlip>
                <a:blip r:embed="rId4"/>
              </a:buBlip>
            </a:pPr>
            <a:r>
              <a:rPr lang="ru-RU" sz="1800" dirty="0"/>
              <a:t> X. К. Андерсен «Стойкий оловянный солдатик».</a:t>
            </a:r>
          </a:p>
          <a:p>
            <a:pPr algn="ctr"/>
            <a:r>
              <a:rPr lang="ru-RU" sz="1800" b="1" dirty="0">
                <a:solidFill>
                  <a:srgbClr val="FF0066"/>
                </a:solidFill>
              </a:rPr>
              <a:t>Запрещение участия детей в военных действиях</a:t>
            </a:r>
          </a:p>
          <a:p>
            <a:pPr algn="ctr"/>
            <a:r>
              <a:rPr lang="ru-RU" sz="1800" b="1" dirty="0">
                <a:solidFill>
                  <a:srgbClr val="FF0066"/>
                </a:solidFill>
              </a:rPr>
              <a:t>(статья 38 Конвенции  о правах ребёнка)</a:t>
            </a:r>
          </a:p>
          <a:p>
            <a:pPr algn="just">
              <a:buBlip>
                <a:blip r:embed="rId4"/>
              </a:buBlip>
            </a:pPr>
            <a:r>
              <a:rPr lang="ru-RU" sz="1800" dirty="0"/>
              <a:t>А. П. Гайдар «Сказка о </a:t>
            </a:r>
            <a:r>
              <a:rPr lang="ru-RU" sz="1800" dirty="0" err="1"/>
              <a:t>Мальчише-Кибальчише</a:t>
            </a:r>
            <a:r>
              <a:rPr lang="ru-RU" sz="1800" dirty="0"/>
              <a:t>».</a:t>
            </a:r>
          </a:p>
          <a:p>
            <a:pPr algn="ctr"/>
            <a:r>
              <a:rPr lang="ru-RU" sz="1800" b="1" dirty="0">
                <a:solidFill>
                  <a:srgbClr val="FF0066"/>
                </a:solidFill>
              </a:rPr>
              <a:t>Права детей-беженцев  (статья 22 Конвенции о правах ребёнка)</a:t>
            </a:r>
          </a:p>
          <a:p>
            <a:pPr algn="just">
              <a:buBlip>
                <a:blip r:embed="rId4"/>
              </a:buBlip>
            </a:pPr>
            <a:r>
              <a:rPr lang="ru-RU" sz="1800" dirty="0"/>
              <a:t>Сказка «Гуси-лебеди».</a:t>
            </a:r>
          </a:p>
          <a:p>
            <a:pPr algn="just"/>
            <a:endParaRPr lang="ru-RU" sz="1800" dirty="0" smtClean="0"/>
          </a:p>
          <a:p>
            <a:pPr algn="just"/>
            <a:endParaRPr lang="ru-RU" sz="1400" dirty="0" smtClean="0"/>
          </a:p>
        </p:txBody>
      </p:sp>
      <p:pic>
        <p:nvPicPr>
          <p:cNvPr id="3075" name="Picture 3" descr="F:\Дети\00f8cda69339.png"/>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738026" y="5126459"/>
            <a:ext cx="5904235" cy="4027282"/>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a:xfrm>
            <a:off x="161753" y="9510984"/>
            <a:ext cx="1224135" cy="546335"/>
          </a:xfrm>
        </p:spPr>
        <p:txBody>
          <a:bodyPr/>
          <a:lstStyle/>
          <a:p>
            <a:pPr algn="l"/>
            <a:fld id="{725C68B6-61C2-468F-89AB-4B9F7531AA68}" type="slidenum">
              <a:rPr lang="ru-RU" smtClean="0">
                <a:solidFill>
                  <a:schemeClr val="tx1"/>
                </a:solidFill>
              </a:rPr>
              <a:pPr algn="l"/>
              <a:t>16</a:t>
            </a:fld>
            <a:endParaRPr lang="ru-RU" dirty="0">
              <a:solidFill>
                <a:schemeClr val="tx1"/>
              </a:solidFill>
            </a:endParaRPr>
          </a:p>
        </p:txBody>
      </p:sp>
    </p:spTree>
    <p:extLst>
      <p:ext uri="{BB962C8B-B14F-4D97-AF65-F5344CB8AC3E}">
        <p14:creationId xmlns:p14="http://schemas.microsoft.com/office/powerpoint/2010/main" xmlns="" val="13419200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403996" y="773082"/>
            <a:ext cx="6500858" cy="400110"/>
          </a:xfrm>
          <a:prstGeom prst="rect">
            <a:avLst/>
          </a:prstGeom>
          <a:noFill/>
        </p:spPr>
        <p:txBody>
          <a:bodyPr wrap="square" rtlCol="0">
            <a:spAutoFit/>
          </a:bodyPr>
          <a:lstStyle/>
          <a:p>
            <a:endParaRPr lang="ru-RU" dirty="0"/>
          </a:p>
        </p:txBody>
      </p:sp>
      <p:sp>
        <p:nvSpPr>
          <p:cNvPr id="4098" name="Rectangle 2"/>
          <p:cNvSpPr>
            <a:spLocks noChangeArrowheads="1"/>
          </p:cNvSpPr>
          <p:nvPr/>
        </p:nvSpPr>
        <p:spPr bwMode="auto">
          <a:xfrm>
            <a:off x="332558" y="-282213"/>
            <a:ext cx="6669954" cy="104182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FF0066"/>
              </a:solidFill>
              <a:effectLst/>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b="1" dirty="0">
              <a:solidFill>
                <a:srgbClr val="FF0066"/>
              </a:solidFill>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66"/>
                </a:solidFill>
                <a:effectLst/>
                <a:ea typeface="Calibri" pitchFamily="34" charset="0"/>
                <a:cs typeface="Times New Roman" pitchFamily="18" charset="0"/>
              </a:rPr>
              <a:t>ЗАГАДКИ О ПРАВАХ РЕБЁНКА</a:t>
            </a:r>
            <a:endParaRPr lang="ru-RU" sz="1800" b="1" dirty="0" smtClean="0">
              <a:solidFill>
                <a:srgbClr val="FF0066"/>
              </a:solidFill>
            </a:endParaRPr>
          </a:p>
          <a:p>
            <a:pPr algn="ctr"/>
            <a:r>
              <a:rPr lang="ru-RU" sz="1600" b="1" dirty="0" smtClean="0">
                <a:solidFill>
                  <a:srgbClr val="FF0066"/>
                </a:solidFill>
              </a:rPr>
              <a:t>***</a:t>
            </a:r>
            <a:endParaRPr lang="ru-RU" sz="1600" dirty="0" smtClean="0"/>
          </a:p>
          <a:p>
            <a:pPr algn="ctr"/>
            <a:r>
              <a:rPr lang="ru-RU" sz="1700" dirty="0" smtClean="0">
                <a:latin typeface="Monotype Corsiva" pitchFamily="66" charset="0"/>
              </a:rPr>
              <a:t>Мама работала, </a:t>
            </a:r>
          </a:p>
          <a:p>
            <a:pPr algn="ctr"/>
            <a:r>
              <a:rPr lang="ru-RU" sz="1700" dirty="0" smtClean="0">
                <a:latin typeface="Monotype Corsiva" pitchFamily="66" charset="0"/>
              </a:rPr>
              <a:t>Папа трудился, </a:t>
            </a:r>
          </a:p>
          <a:p>
            <a:pPr algn="ctr"/>
            <a:r>
              <a:rPr lang="ru-RU" sz="1700" dirty="0" smtClean="0">
                <a:latin typeface="Monotype Corsiva" pitchFamily="66" charset="0"/>
              </a:rPr>
              <a:t>А я в детском садике все находился. </a:t>
            </a:r>
          </a:p>
          <a:p>
            <a:pPr algn="ctr"/>
            <a:r>
              <a:rPr lang="ru-RU" sz="1700" dirty="0" smtClean="0">
                <a:latin typeface="Monotype Corsiva" pitchFamily="66" charset="0"/>
              </a:rPr>
              <a:t>Все кто устал от работы нелегкой </a:t>
            </a:r>
          </a:p>
          <a:p>
            <a:pPr algn="ctr"/>
            <a:r>
              <a:rPr lang="ru-RU" sz="1700" dirty="0" smtClean="0">
                <a:latin typeface="Monotype Corsiva" pitchFamily="66" charset="0"/>
              </a:rPr>
              <a:t>Имеют полное право на …</a:t>
            </a:r>
            <a:r>
              <a:rPr lang="ru-RU" sz="1700" dirty="0" smtClean="0">
                <a:solidFill>
                  <a:srgbClr val="FF0066"/>
                </a:solidFill>
                <a:latin typeface="Monotype Corsiva" pitchFamily="66" charset="0"/>
              </a:rPr>
              <a:t>(отдых)</a:t>
            </a:r>
            <a:r>
              <a:rPr lang="ru-RU" sz="1700" dirty="0" smtClean="0">
                <a:latin typeface="Monotype Corsiva" pitchFamily="66" charset="0"/>
              </a:rPr>
              <a:t> </a:t>
            </a:r>
            <a:endParaRPr lang="ru-RU" sz="1700" b="1" dirty="0" smtClean="0">
              <a:solidFill>
                <a:srgbClr val="FF0066"/>
              </a:solidFill>
              <a:latin typeface="Monotype Corsiva" pitchFamily="66" charset="0"/>
            </a:endParaRPr>
          </a:p>
          <a:p>
            <a:pPr algn="ctr"/>
            <a:r>
              <a:rPr lang="ru-RU" sz="1700" b="1" dirty="0" smtClean="0">
                <a:solidFill>
                  <a:srgbClr val="FF0066"/>
                </a:solidFill>
                <a:latin typeface="Monotype Corsiva" pitchFamily="66" charset="0"/>
              </a:rPr>
              <a:t>***</a:t>
            </a:r>
            <a:endParaRPr lang="ru-RU" sz="1700" dirty="0" smtClean="0">
              <a:latin typeface="Monotype Corsiva" pitchFamily="66" charset="0"/>
            </a:endParaRPr>
          </a:p>
          <a:p>
            <a:pPr algn="ctr"/>
            <a:r>
              <a:rPr lang="ru-RU" sz="1700" dirty="0" smtClean="0">
                <a:latin typeface="Monotype Corsiva" pitchFamily="66" charset="0"/>
              </a:rPr>
              <a:t>Всех по-разному зовут: </a:t>
            </a:r>
          </a:p>
          <a:p>
            <a:pPr algn="ctr"/>
            <a:r>
              <a:rPr lang="ru-RU" sz="1700" dirty="0" smtClean="0">
                <a:latin typeface="Monotype Corsiva" pitchFamily="66" charset="0"/>
              </a:rPr>
              <a:t>Кот - Мурлыка, </a:t>
            </a:r>
          </a:p>
          <a:p>
            <a:pPr algn="ctr"/>
            <a:r>
              <a:rPr lang="ru-RU" sz="1700" dirty="0" smtClean="0">
                <a:latin typeface="Monotype Corsiva" pitchFamily="66" charset="0"/>
              </a:rPr>
              <a:t>Пес - Барбос, </a:t>
            </a:r>
          </a:p>
          <a:p>
            <a:pPr algn="ctr"/>
            <a:r>
              <a:rPr lang="ru-RU" sz="1700" dirty="0" smtClean="0">
                <a:latin typeface="Monotype Corsiva" pitchFamily="66" charset="0"/>
              </a:rPr>
              <a:t>Даже нашу козочку </a:t>
            </a:r>
          </a:p>
          <a:p>
            <a:pPr algn="ctr"/>
            <a:r>
              <a:rPr lang="ru-RU" sz="1700" dirty="0" smtClean="0">
                <a:latin typeface="Monotype Corsiva" pitchFamily="66" charset="0"/>
              </a:rPr>
              <a:t>Зовут красиво – Розочка </a:t>
            </a:r>
          </a:p>
          <a:p>
            <a:pPr algn="ctr"/>
            <a:r>
              <a:rPr lang="ru-RU" sz="1700" dirty="0" smtClean="0">
                <a:latin typeface="Monotype Corsiva" pitchFamily="66" charset="0"/>
              </a:rPr>
              <a:t>Настя, Вика и Данила </a:t>
            </a:r>
          </a:p>
          <a:p>
            <a:pPr algn="ctr"/>
            <a:r>
              <a:rPr lang="ru-RU" sz="1700" dirty="0" smtClean="0">
                <a:latin typeface="Monotype Corsiva" pitchFamily="66" charset="0"/>
              </a:rPr>
              <a:t>Все имеют своё …</a:t>
            </a:r>
            <a:r>
              <a:rPr lang="ru-RU" sz="1700" dirty="0" smtClean="0">
                <a:solidFill>
                  <a:srgbClr val="FF0066"/>
                </a:solidFill>
                <a:latin typeface="Monotype Corsiva" pitchFamily="66" charset="0"/>
              </a:rPr>
              <a:t>(имя) </a:t>
            </a:r>
          </a:p>
          <a:p>
            <a:pPr algn="ctr"/>
            <a:r>
              <a:rPr lang="ru-RU" sz="1700" b="1" dirty="0" smtClean="0">
                <a:solidFill>
                  <a:srgbClr val="FF0066"/>
                </a:solidFill>
                <a:latin typeface="Monotype Corsiva" pitchFamily="66" charset="0"/>
              </a:rPr>
              <a:t>***</a:t>
            </a:r>
          </a:p>
          <a:p>
            <a:pPr algn="ctr"/>
            <a:r>
              <a:rPr lang="ru-RU" sz="1700" dirty="0" smtClean="0">
                <a:latin typeface="Monotype Corsiva" pitchFamily="66" charset="0"/>
              </a:rPr>
              <a:t>Чтобы вырасти успешным </a:t>
            </a:r>
          </a:p>
          <a:p>
            <a:pPr algn="ctr"/>
            <a:r>
              <a:rPr lang="ru-RU" sz="1700" dirty="0" smtClean="0">
                <a:latin typeface="Monotype Corsiva" pitchFamily="66" charset="0"/>
              </a:rPr>
              <a:t>Надо много знать, уметь. </a:t>
            </a:r>
          </a:p>
          <a:p>
            <a:pPr algn="ctr"/>
            <a:r>
              <a:rPr lang="ru-RU" sz="1700" dirty="0" smtClean="0">
                <a:latin typeface="Monotype Corsiva" pitchFamily="66" charset="0"/>
              </a:rPr>
              <a:t>Чтобы вырасти большим </a:t>
            </a:r>
          </a:p>
          <a:p>
            <a:pPr algn="ctr"/>
            <a:r>
              <a:rPr lang="ru-RU" sz="1700" dirty="0" smtClean="0">
                <a:latin typeface="Monotype Corsiva" pitchFamily="66" charset="0"/>
              </a:rPr>
              <a:t>Недостаточно питанья </a:t>
            </a:r>
          </a:p>
          <a:p>
            <a:pPr algn="ctr"/>
            <a:r>
              <a:rPr lang="ru-RU" sz="1700" dirty="0" smtClean="0">
                <a:latin typeface="Monotype Corsiva" pitchFamily="66" charset="0"/>
              </a:rPr>
              <a:t>Мы использовать должны </a:t>
            </a:r>
          </a:p>
          <a:p>
            <a:pPr algn="ctr"/>
            <a:r>
              <a:rPr lang="ru-RU" sz="1700" dirty="0" smtClean="0">
                <a:latin typeface="Monotype Corsiva" pitchFamily="66" charset="0"/>
              </a:rPr>
              <a:t>Право на … </a:t>
            </a:r>
            <a:r>
              <a:rPr lang="ru-RU" sz="1700" dirty="0" smtClean="0">
                <a:solidFill>
                  <a:srgbClr val="FF0066"/>
                </a:solidFill>
                <a:latin typeface="Monotype Corsiva" pitchFamily="66" charset="0"/>
              </a:rPr>
              <a:t>(образование) </a:t>
            </a:r>
          </a:p>
          <a:p>
            <a:pPr algn="ctr"/>
            <a:r>
              <a:rPr lang="ru-RU" sz="1700" b="1" dirty="0" smtClean="0">
                <a:solidFill>
                  <a:srgbClr val="FF0066"/>
                </a:solidFill>
                <a:latin typeface="Monotype Corsiva" pitchFamily="66" charset="0"/>
              </a:rPr>
              <a:t>***</a:t>
            </a:r>
          </a:p>
          <a:p>
            <a:pPr algn="ctr"/>
            <a:r>
              <a:rPr lang="ru-RU" sz="1700" dirty="0" smtClean="0">
                <a:latin typeface="Monotype Corsiva" pitchFamily="66" charset="0"/>
              </a:rPr>
              <a:t>Если дети заболели </a:t>
            </a:r>
          </a:p>
          <a:p>
            <a:pPr algn="ctr"/>
            <a:r>
              <a:rPr lang="ru-RU" sz="1700" dirty="0" smtClean="0">
                <a:latin typeface="Monotype Corsiva" pitchFamily="66" charset="0"/>
              </a:rPr>
              <a:t>Плохо чувствуют себя </a:t>
            </a:r>
          </a:p>
          <a:p>
            <a:pPr algn="ctr"/>
            <a:r>
              <a:rPr lang="ru-RU" sz="1700" dirty="0" smtClean="0">
                <a:latin typeface="Monotype Corsiva" pitchFamily="66" charset="0"/>
              </a:rPr>
              <a:t>И у них бронхит, ангина, </a:t>
            </a:r>
          </a:p>
          <a:p>
            <a:pPr algn="ctr"/>
            <a:r>
              <a:rPr lang="ru-RU" sz="1700" dirty="0" smtClean="0">
                <a:latin typeface="Monotype Corsiva" pitchFamily="66" charset="0"/>
              </a:rPr>
              <a:t>Пневмония, скарлатина, </a:t>
            </a:r>
          </a:p>
          <a:p>
            <a:pPr algn="ctr"/>
            <a:r>
              <a:rPr lang="ru-RU" sz="1700" dirty="0" smtClean="0">
                <a:latin typeface="Monotype Corsiva" pitchFamily="66" charset="0"/>
              </a:rPr>
              <a:t>Слышен детский крик и плач </a:t>
            </a:r>
          </a:p>
          <a:p>
            <a:pPr algn="ctr"/>
            <a:r>
              <a:rPr lang="ru-RU" sz="1700" dirty="0" smtClean="0">
                <a:latin typeface="Monotype Corsiva" pitchFamily="66" charset="0"/>
              </a:rPr>
              <a:t>Вам поможет только… </a:t>
            </a:r>
            <a:r>
              <a:rPr lang="ru-RU" sz="1700" dirty="0" smtClean="0">
                <a:solidFill>
                  <a:srgbClr val="FF0066"/>
                </a:solidFill>
                <a:latin typeface="Monotype Corsiva" pitchFamily="66" charset="0"/>
              </a:rPr>
              <a:t>(врач) </a:t>
            </a:r>
          </a:p>
          <a:p>
            <a:pPr algn="ctr"/>
            <a:r>
              <a:rPr lang="ru-RU" sz="1700" b="1" dirty="0" smtClean="0">
                <a:solidFill>
                  <a:srgbClr val="FF0066"/>
                </a:solidFill>
                <a:latin typeface="Monotype Corsiva" pitchFamily="66" charset="0"/>
              </a:rPr>
              <a:t>***</a:t>
            </a:r>
          </a:p>
          <a:p>
            <a:pPr algn="ctr"/>
            <a:r>
              <a:rPr lang="ru-RU" sz="1700" dirty="0" smtClean="0">
                <a:latin typeface="Monotype Corsiva" pitchFamily="66" charset="0"/>
              </a:rPr>
              <a:t>Сказка учит нас, друзья </a:t>
            </a:r>
          </a:p>
          <a:p>
            <a:pPr algn="ctr"/>
            <a:r>
              <a:rPr lang="ru-RU" sz="1700" dirty="0" smtClean="0">
                <a:latin typeface="Monotype Corsiva" pitchFamily="66" charset="0"/>
              </a:rPr>
              <a:t>Жить без домика нельзя. </a:t>
            </a:r>
          </a:p>
          <a:p>
            <a:pPr algn="ctr"/>
            <a:r>
              <a:rPr lang="ru-RU" sz="1700" dirty="0" smtClean="0">
                <a:latin typeface="Monotype Corsiva" pitchFamily="66" charset="0"/>
              </a:rPr>
              <a:t>Лисе, зайке, поросенку </a:t>
            </a:r>
          </a:p>
          <a:p>
            <a:pPr algn="ctr"/>
            <a:r>
              <a:rPr lang="ru-RU" sz="1700" dirty="0" smtClean="0">
                <a:latin typeface="Monotype Corsiva" pitchFamily="66" charset="0"/>
              </a:rPr>
              <a:t>Даже глупому мышонку. </a:t>
            </a:r>
          </a:p>
          <a:p>
            <a:pPr algn="ctr"/>
            <a:r>
              <a:rPr lang="ru-RU" sz="1700" dirty="0" smtClean="0">
                <a:latin typeface="Monotype Corsiva" pitchFamily="66" charset="0"/>
              </a:rPr>
              <a:t>Ох, как нужно нам оно </a:t>
            </a:r>
          </a:p>
          <a:p>
            <a:pPr algn="ctr"/>
            <a:r>
              <a:rPr lang="ru-RU" sz="1700" dirty="0" smtClean="0">
                <a:latin typeface="Monotype Corsiva" pitchFamily="66" charset="0"/>
              </a:rPr>
              <a:t>Это право на …</a:t>
            </a:r>
            <a:r>
              <a:rPr lang="ru-RU" sz="1700" dirty="0" smtClean="0">
                <a:solidFill>
                  <a:srgbClr val="FF0066"/>
                </a:solidFill>
                <a:latin typeface="Monotype Corsiva" pitchFamily="66" charset="0"/>
              </a:rPr>
              <a:t>(жильё)</a:t>
            </a:r>
          </a:p>
          <a:p>
            <a:pPr algn="ctr"/>
            <a:endParaRPr lang="ru-RU" sz="1700" dirty="0" smtClean="0">
              <a:solidFill>
                <a:srgbClr val="FF0066"/>
              </a:solidFill>
            </a:endParaRPr>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17</a:t>
            </a:fld>
            <a:endParaRPr lang="ru-RU" dirty="0">
              <a:solidFill>
                <a:schemeClr val="tx1"/>
              </a:solidFill>
            </a:endParaRPr>
          </a:p>
        </p:txBody>
      </p:sp>
      <p:pic>
        <p:nvPicPr>
          <p:cNvPr id="8" name="Picture 2" descr="F:\прозрачные рамки\post-30262-1204726609.jpg"/>
          <p:cNvPicPr>
            <a:picLocks noChangeAspect="1" noChangeArrowheads="1"/>
          </p:cNvPicPr>
          <p:nvPr/>
        </p:nvPicPr>
        <p:blipFill rotWithShape="1">
          <a:blip r:embed="rId4" cstate="email">
            <a:extLst>
              <a:ext uri="{BEBA8EAE-BF5A-486C-A8C5-ECC9F3942E4B}">
                <a14:imgProps xmlns:a14="http://schemas.microsoft.com/office/drawing/2010/main" xmlns="">
                  <a14:imgLayer r:embed="rId5">
                    <a14:imgEffect>
                      <a14:backgroundRemoval t="10000" b="90000" l="5000" r="45000"/>
                    </a14:imgEffect>
                  </a14:imgLayer>
                </a14:imgProps>
              </a:ext>
              <a:ext uri="{28A0092B-C50C-407E-A947-70E740481C1C}">
                <a14:useLocalDpi xmlns:a14="http://schemas.microsoft.com/office/drawing/2010/main" xmlns="" val="0"/>
              </a:ext>
            </a:extLst>
          </a:blip>
          <a:srcRect/>
          <a:stretch/>
        </p:blipFill>
        <p:spPr bwMode="auto">
          <a:xfrm>
            <a:off x="0" y="70433"/>
            <a:ext cx="2587724" cy="545064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F:\прозрачные рамки\post-30262-1204726609.jpg"/>
          <p:cNvPicPr>
            <a:picLocks noChangeAspect="1" noChangeArrowheads="1"/>
          </p:cNvPicPr>
          <p:nvPr/>
        </p:nvPicPr>
        <p:blipFill rotWithShape="1">
          <a:blip r:embed="rId4" cstate="email">
            <a:extLst>
              <a:ext uri="{BEBA8EAE-BF5A-486C-A8C5-ECC9F3942E4B}">
                <a14:imgProps xmlns:a14="http://schemas.microsoft.com/office/drawing/2010/main" xmlns="">
                  <a14:imgLayer r:embed="rId5">
                    <a14:imgEffect>
                      <a14:backgroundRemoval t="10000" b="90000" l="5000" r="45000"/>
                    </a14:imgEffect>
                  </a14:imgLayer>
                </a14:imgProps>
              </a:ext>
              <a:ext uri="{28A0092B-C50C-407E-A947-70E740481C1C}">
                <a14:useLocalDpi xmlns:a14="http://schemas.microsoft.com/office/drawing/2010/main" xmlns="" val="0"/>
              </a:ext>
            </a:extLst>
          </a:blip>
          <a:srcRect/>
          <a:stretch/>
        </p:blipFill>
        <p:spPr bwMode="auto">
          <a:xfrm>
            <a:off x="4813648" y="-45144"/>
            <a:ext cx="2587724" cy="545064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377503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pic>
        <p:nvPicPr>
          <p:cNvPr id="31746" name="Picture 2" descr="G:\Дети\2ce290ecb431.png"/>
          <p:cNvPicPr>
            <a:picLocks noChangeAspect="1" noChangeArrowheads="1"/>
          </p:cNvPicPr>
          <p:nvPr/>
        </p:nvPicPr>
        <p:blipFill>
          <a:blip r:embed="rId3" cstate="email"/>
          <a:srcRect/>
          <a:stretch>
            <a:fillRect/>
          </a:stretch>
        </p:blipFill>
        <p:spPr bwMode="auto">
          <a:xfrm>
            <a:off x="403996" y="6867670"/>
            <a:ext cx="2000264" cy="3001278"/>
          </a:xfrm>
          <a:prstGeom prst="rect">
            <a:avLst/>
          </a:prstGeom>
          <a:noFill/>
        </p:spPr>
      </p:pic>
      <p:pic>
        <p:nvPicPr>
          <p:cNvPr id="31747" name="Picture 3" descr="G:\Дети\2a202ca71059.png"/>
          <p:cNvPicPr>
            <a:picLocks noChangeAspect="1" noChangeArrowheads="1"/>
          </p:cNvPicPr>
          <p:nvPr/>
        </p:nvPicPr>
        <p:blipFill>
          <a:blip r:embed="rId4" cstate="email"/>
          <a:srcRect/>
          <a:stretch>
            <a:fillRect/>
          </a:stretch>
        </p:blipFill>
        <p:spPr bwMode="auto">
          <a:xfrm>
            <a:off x="5580288" y="0"/>
            <a:ext cx="1800000" cy="3600000"/>
          </a:xfrm>
          <a:prstGeom prst="rect">
            <a:avLst/>
          </a:prstGeom>
          <a:noFill/>
        </p:spPr>
      </p:pic>
      <p:sp>
        <p:nvSpPr>
          <p:cNvPr id="5" name="TextBox 4"/>
          <p:cNvSpPr txBox="1"/>
          <p:nvPr/>
        </p:nvSpPr>
        <p:spPr>
          <a:xfrm>
            <a:off x="503364" y="201578"/>
            <a:ext cx="6715172" cy="10172015"/>
          </a:xfrm>
          <a:prstGeom prst="rect">
            <a:avLst/>
          </a:prstGeom>
          <a:noFill/>
        </p:spPr>
        <p:txBody>
          <a:bodyPr wrap="square" rtlCol="0">
            <a:spAutoFit/>
          </a:bodyPr>
          <a:lstStyle/>
          <a:p>
            <a:pPr algn="ctr"/>
            <a:endParaRPr lang="ru-RU" b="1" dirty="0" smtClean="0">
              <a:solidFill>
                <a:srgbClr val="FF0066"/>
              </a:solidFill>
            </a:endParaRPr>
          </a:p>
          <a:p>
            <a:r>
              <a:rPr lang="ru-RU" b="1" dirty="0" smtClean="0">
                <a:solidFill>
                  <a:srgbClr val="FF0066"/>
                </a:solidFill>
              </a:rPr>
              <a:t>ПОЗДРАВЛЕНИЯ С ВСЕМИРНЫМ ДНЁМ РЕБЁНКА </a:t>
            </a:r>
          </a:p>
          <a:p>
            <a:pPr algn="ctr"/>
            <a:r>
              <a:rPr lang="ru-RU" b="1" dirty="0" smtClean="0">
                <a:solidFill>
                  <a:srgbClr val="FF0066"/>
                </a:solidFill>
              </a:rPr>
              <a:t>В СТИХАХ</a:t>
            </a:r>
          </a:p>
          <a:p>
            <a:pPr algn="ctr"/>
            <a:r>
              <a:rPr lang="ru-RU" sz="1700" b="1" dirty="0" smtClean="0">
                <a:solidFill>
                  <a:srgbClr val="FF0066"/>
                </a:solidFill>
              </a:rPr>
              <a:t>***</a:t>
            </a:r>
          </a:p>
          <a:p>
            <a:pPr algn="ctr"/>
            <a:r>
              <a:rPr lang="ru-RU" sz="1700" dirty="0" smtClean="0">
                <a:latin typeface="Monotype Corsiva" pitchFamily="66" charset="0"/>
              </a:rPr>
              <a:t>Много есть на свете деток, </a:t>
            </a:r>
          </a:p>
          <a:p>
            <a:pPr algn="ctr"/>
            <a:r>
              <a:rPr lang="ru-RU" sz="1700" dirty="0" smtClean="0">
                <a:latin typeface="Monotype Corsiva" pitchFamily="66" charset="0"/>
              </a:rPr>
              <a:t> У которых нет семьи, </a:t>
            </a:r>
          </a:p>
          <a:p>
            <a:pPr algn="ctr"/>
            <a:r>
              <a:rPr lang="ru-RU" sz="1700" dirty="0" smtClean="0">
                <a:latin typeface="Monotype Corsiva" pitchFamily="66" charset="0"/>
              </a:rPr>
              <a:t> Очень нужно, чтобы кто-то </a:t>
            </a:r>
          </a:p>
          <a:p>
            <a:pPr algn="ctr"/>
            <a:r>
              <a:rPr lang="ru-RU" sz="1700" dirty="0" smtClean="0">
                <a:latin typeface="Monotype Corsiva" pitchFamily="66" charset="0"/>
              </a:rPr>
              <a:t> Вдруг сказал: «Они — мои!» </a:t>
            </a:r>
          </a:p>
          <a:p>
            <a:pPr algn="ctr"/>
            <a:r>
              <a:rPr lang="ru-RU" sz="1700" dirty="0" smtClean="0">
                <a:latin typeface="Monotype Corsiva" pitchFamily="66" charset="0"/>
              </a:rPr>
              <a:t> И тогда усыновил их, </a:t>
            </a:r>
          </a:p>
          <a:p>
            <a:pPr algn="ctr"/>
            <a:r>
              <a:rPr lang="ru-RU" sz="1700" dirty="0" smtClean="0">
                <a:latin typeface="Monotype Corsiva" pitchFamily="66" charset="0"/>
              </a:rPr>
              <a:t> И забрал к себе домой, </a:t>
            </a:r>
          </a:p>
          <a:p>
            <a:pPr algn="ctr"/>
            <a:r>
              <a:rPr lang="ru-RU" sz="1700" dirty="0" smtClean="0">
                <a:latin typeface="Monotype Corsiva" pitchFamily="66" charset="0"/>
              </a:rPr>
              <a:t> И сказал: «Ты — мой ребенок, </a:t>
            </a:r>
          </a:p>
          <a:p>
            <a:pPr algn="ctr"/>
            <a:r>
              <a:rPr lang="ru-RU" sz="1700" dirty="0" smtClean="0">
                <a:latin typeface="Monotype Corsiva" pitchFamily="66" charset="0"/>
              </a:rPr>
              <a:t> Не приемный, а родной! </a:t>
            </a:r>
          </a:p>
          <a:p>
            <a:pPr algn="ctr"/>
            <a:r>
              <a:rPr lang="ru-RU" sz="1700" dirty="0" smtClean="0">
                <a:latin typeface="Monotype Corsiva" pitchFamily="66" charset="0"/>
              </a:rPr>
              <a:t> Будешь жить ты с мамой, папой, </a:t>
            </a:r>
          </a:p>
          <a:p>
            <a:pPr algn="ctr"/>
            <a:r>
              <a:rPr lang="ru-RU" sz="1700" dirty="0" smtClean="0">
                <a:latin typeface="Monotype Corsiva" pitchFamily="66" charset="0"/>
              </a:rPr>
              <a:t> Будешь нами ты любим, </a:t>
            </a:r>
          </a:p>
          <a:p>
            <a:pPr algn="ctr"/>
            <a:r>
              <a:rPr lang="ru-RU" sz="1700" dirty="0" smtClean="0">
                <a:latin typeface="Monotype Corsiva" pitchFamily="66" charset="0"/>
              </a:rPr>
              <a:t> Мы тебя, такую крошку, </a:t>
            </a:r>
          </a:p>
          <a:p>
            <a:pPr algn="ctr"/>
            <a:r>
              <a:rPr lang="ru-RU" sz="1700" dirty="0" smtClean="0">
                <a:latin typeface="Monotype Corsiva" pitchFamily="66" charset="0"/>
              </a:rPr>
              <a:t> Никому не отдадим!»</a:t>
            </a:r>
            <a:endParaRPr lang="ru-RU" sz="1700" dirty="0" smtClean="0"/>
          </a:p>
          <a:p>
            <a:pPr algn="ctr"/>
            <a:r>
              <a:rPr lang="ru-RU" sz="1700" b="1" dirty="0" smtClean="0">
                <a:solidFill>
                  <a:srgbClr val="FF0066"/>
                </a:solidFill>
              </a:rPr>
              <a:t> ***</a:t>
            </a:r>
            <a:endParaRPr lang="ru-RU" sz="1700" dirty="0" smtClean="0"/>
          </a:p>
          <a:p>
            <a:pPr algn="ctr"/>
            <a:r>
              <a:rPr lang="ru-RU" sz="1700" dirty="0" smtClean="0">
                <a:latin typeface="Monotype Corsiva" pitchFamily="66" charset="0"/>
              </a:rPr>
              <a:t>Малыш, сегодня праздник твой, </a:t>
            </a:r>
          </a:p>
          <a:p>
            <a:pPr algn="ctr"/>
            <a:r>
              <a:rPr lang="ru-RU" sz="1700" dirty="0" smtClean="0">
                <a:latin typeface="Monotype Corsiva" pitchFamily="66" charset="0"/>
              </a:rPr>
              <a:t> Для всех ты очень дорогой. </a:t>
            </a:r>
          </a:p>
          <a:p>
            <a:pPr algn="ctr"/>
            <a:r>
              <a:rPr lang="ru-RU" sz="1700" dirty="0" smtClean="0">
                <a:latin typeface="Monotype Corsiva" pitchFamily="66" charset="0"/>
              </a:rPr>
              <a:t> Выслушай советы все ты наши, </a:t>
            </a:r>
          </a:p>
          <a:p>
            <a:pPr algn="ctr"/>
            <a:r>
              <a:rPr lang="ru-RU" sz="1700" dirty="0" smtClean="0">
                <a:latin typeface="Monotype Corsiva" pitchFamily="66" charset="0"/>
              </a:rPr>
              <a:t> В жизни улыбайся чаще. </a:t>
            </a:r>
          </a:p>
          <a:p>
            <a:pPr algn="ctr"/>
            <a:r>
              <a:rPr lang="ru-RU" sz="1700" dirty="0" smtClean="0">
                <a:latin typeface="Monotype Corsiva" pitchFamily="66" charset="0"/>
              </a:rPr>
              <a:t> Дерево фруктовое растет, </a:t>
            </a:r>
          </a:p>
          <a:p>
            <a:pPr algn="ctr"/>
            <a:r>
              <a:rPr lang="ru-RU" sz="1700" dirty="0" smtClean="0">
                <a:latin typeface="Monotype Corsiva" pitchFamily="66" charset="0"/>
              </a:rPr>
              <a:t> Нежные плоды всем оно дает. </a:t>
            </a:r>
          </a:p>
          <a:p>
            <a:pPr algn="ctr"/>
            <a:r>
              <a:rPr lang="ru-RU" sz="1700" dirty="0" smtClean="0">
                <a:latin typeface="Monotype Corsiva" pitchFamily="66" charset="0"/>
              </a:rPr>
              <a:t> Так и ты нам результаты преподносишь, </a:t>
            </a:r>
          </a:p>
          <a:p>
            <a:pPr algn="ctr"/>
            <a:r>
              <a:rPr lang="ru-RU" sz="1700" dirty="0" smtClean="0">
                <a:latin typeface="Monotype Corsiva" pitchFamily="66" charset="0"/>
              </a:rPr>
              <a:t> От которых головы нам «сносишь». </a:t>
            </a:r>
          </a:p>
          <a:p>
            <a:pPr algn="ctr"/>
            <a:r>
              <a:rPr lang="ru-RU" sz="1700" dirty="0" smtClean="0">
                <a:latin typeface="Monotype Corsiva" pitchFamily="66" charset="0"/>
              </a:rPr>
              <a:t> Совершенным будь всегда, удачным, </a:t>
            </a:r>
          </a:p>
          <a:p>
            <a:pPr algn="ctr"/>
            <a:r>
              <a:rPr lang="ru-RU" sz="1700" dirty="0" smtClean="0">
                <a:latin typeface="Monotype Corsiva" pitchFamily="66" charset="0"/>
              </a:rPr>
              <a:t> Никогда не будь ты в жизни мрачным.</a:t>
            </a:r>
          </a:p>
          <a:p>
            <a:pPr algn="ctr"/>
            <a:r>
              <a:rPr lang="ru-RU" sz="1700" b="1" dirty="0" smtClean="0">
                <a:solidFill>
                  <a:srgbClr val="FF0066"/>
                </a:solidFill>
              </a:rPr>
              <a:t> ***</a:t>
            </a:r>
            <a:endParaRPr lang="ru-RU" sz="1700" dirty="0" smtClean="0"/>
          </a:p>
          <a:p>
            <a:pPr algn="ctr"/>
            <a:r>
              <a:rPr lang="ru-RU" sz="1700" dirty="0" smtClean="0">
                <a:latin typeface="Monotype Corsiva" pitchFamily="66" charset="0"/>
              </a:rPr>
              <a:t>С Днем ребенка поздравляем, </a:t>
            </a:r>
          </a:p>
          <a:p>
            <a:pPr algn="ctr"/>
            <a:r>
              <a:rPr lang="ru-RU" sz="1700" dirty="0" smtClean="0">
                <a:latin typeface="Monotype Corsiva" pitchFamily="66" charset="0"/>
              </a:rPr>
              <a:t> Детям всей земли желаем: </a:t>
            </a:r>
          </a:p>
          <a:p>
            <a:pPr algn="ctr"/>
            <a:r>
              <a:rPr lang="ru-RU" sz="1700" dirty="0" smtClean="0">
                <a:latin typeface="Monotype Corsiva" pitchFamily="66" charset="0"/>
              </a:rPr>
              <a:t> Жить в семье, в любви купаться, </a:t>
            </a:r>
          </a:p>
          <a:p>
            <a:pPr algn="ctr"/>
            <a:r>
              <a:rPr lang="ru-RU" sz="1700" dirty="0" smtClean="0">
                <a:latin typeface="Monotype Corsiva" pitchFamily="66" charset="0"/>
              </a:rPr>
              <a:t> С мамой, папой не расстаться! </a:t>
            </a:r>
          </a:p>
          <a:p>
            <a:pPr algn="ctr"/>
            <a:r>
              <a:rPr lang="ru-RU" sz="1700" dirty="0" smtClean="0">
                <a:latin typeface="Monotype Corsiva" pitchFamily="66" charset="0"/>
              </a:rPr>
              <a:t> Быть послушным, не ленивым, </a:t>
            </a:r>
          </a:p>
          <a:p>
            <a:pPr algn="ctr"/>
            <a:r>
              <a:rPr lang="ru-RU" sz="1700" dirty="0" smtClean="0">
                <a:latin typeface="Monotype Corsiva" pitchFamily="66" charset="0"/>
              </a:rPr>
              <a:t> И во всем быть терпеливым, </a:t>
            </a:r>
          </a:p>
          <a:p>
            <a:pPr algn="ctr"/>
            <a:r>
              <a:rPr lang="ru-RU" sz="1700" dirty="0" smtClean="0">
                <a:latin typeface="Monotype Corsiva" pitchFamily="66" charset="0"/>
              </a:rPr>
              <a:t> Много спортом заниматься, </a:t>
            </a:r>
          </a:p>
          <a:p>
            <a:pPr algn="ctr"/>
            <a:r>
              <a:rPr lang="ru-RU" sz="1700" dirty="0" smtClean="0">
                <a:latin typeface="Monotype Corsiva" pitchFamily="66" charset="0"/>
              </a:rPr>
              <a:t> Очень добрым оставаться!</a:t>
            </a:r>
          </a:p>
          <a:p>
            <a:pPr algn="ctr"/>
            <a:endParaRPr lang="ru-RU" sz="1700" dirty="0" smtClean="0">
              <a:latin typeface="Monotype Corsiva" pitchFamily="66" charset="0"/>
            </a:endParaRPr>
          </a:p>
          <a:p>
            <a:pPr algn="ctr"/>
            <a:endParaRPr lang="ru-RU" sz="1700" dirty="0"/>
          </a:p>
        </p:txBody>
      </p:sp>
      <p:sp>
        <p:nvSpPr>
          <p:cNvPr id="2" name="Номер слайда 1"/>
          <p:cNvSpPr>
            <a:spLocks noGrp="1"/>
          </p:cNvSpPr>
          <p:nvPr>
            <p:ph type="sldNum" sz="quarter" idx="12"/>
          </p:nvPr>
        </p:nvSpPr>
        <p:spPr>
          <a:xfrm>
            <a:off x="161753" y="9510984"/>
            <a:ext cx="1080119" cy="546335"/>
          </a:xfrm>
        </p:spPr>
        <p:txBody>
          <a:bodyPr/>
          <a:lstStyle/>
          <a:p>
            <a:pPr algn="l"/>
            <a:fld id="{725C68B6-61C2-468F-89AB-4B9F7531AA68}" type="slidenum">
              <a:rPr lang="ru-RU" smtClean="0">
                <a:solidFill>
                  <a:schemeClr val="tx1"/>
                </a:solidFill>
              </a:rPr>
              <a:pPr algn="l"/>
              <a:t>18</a:t>
            </a:fld>
            <a:endParaRPr lang="ru-RU" dirty="0">
              <a:solidFill>
                <a:schemeClr val="tx1"/>
              </a:solidFill>
            </a:endParaRPr>
          </a:p>
        </p:txBody>
      </p:sp>
    </p:spTree>
    <p:extLst>
      <p:ext uri="{BB962C8B-B14F-4D97-AF65-F5344CB8AC3E}">
        <p14:creationId xmlns:p14="http://schemas.microsoft.com/office/powerpoint/2010/main" xmlns="" val="5322476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761186" y="487330"/>
            <a:ext cx="6357982" cy="9633406"/>
          </a:xfrm>
          <a:prstGeom prst="rect">
            <a:avLst/>
          </a:prstGeom>
          <a:noFill/>
        </p:spPr>
        <p:txBody>
          <a:bodyPr wrap="square" rtlCol="0">
            <a:spAutoFit/>
          </a:bodyPr>
          <a:lstStyle/>
          <a:p>
            <a:pPr algn="ctr"/>
            <a:r>
              <a:rPr lang="ru-RU" b="1" dirty="0" smtClean="0">
                <a:solidFill>
                  <a:srgbClr val="FF0066"/>
                </a:solidFill>
              </a:rPr>
              <a:t> </a:t>
            </a:r>
            <a:r>
              <a:rPr lang="ru-RU" sz="1700" b="1" dirty="0" smtClean="0">
                <a:solidFill>
                  <a:srgbClr val="FF0066"/>
                </a:solidFill>
              </a:rPr>
              <a:t>***</a:t>
            </a:r>
            <a:endParaRPr lang="ru-RU" sz="1700" dirty="0" smtClean="0"/>
          </a:p>
          <a:p>
            <a:pPr algn="ctr"/>
            <a:endParaRPr lang="ru-RU" sz="1700" dirty="0" smtClean="0">
              <a:latin typeface="Monotype Corsiva" pitchFamily="66" charset="0"/>
            </a:endParaRPr>
          </a:p>
          <a:p>
            <a:pPr algn="ctr"/>
            <a:r>
              <a:rPr lang="ru-RU" sz="1700" dirty="0" smtClean="0">
                <a:latin typeface="Monotype Corsiva" pitchFamily="66" charset="0"/>
              </a:rPr>
              <a:t>Хотим, чтоб дети постоянно лишь смеялись, </a:t>
            </a:r>
          </a:p>
          <a:p>
            <a:pPr algn="ctr"/>
            <a:r>
              <a:rPr lang="ru-RU" sz="1700" dirty="0" smtClean="0">
                <a:latin typeface="Monotype Corsiva" pitchFamily="66" charset="0"/>
              </a:rPr>
              <a:t> При встрече широко нам улыбались. </a:t>
            </a:r>
          </a:p>
          <a:p>
            <a:pPr algn="ctr"/>
            <a:r>
              <a:rPr lang="ru-RU" sz="1700" dirty="0" smtClean="0">
                <a:latin typeface="Monotype Corsiva" pitchFamily="66" charset="0"/>
              </a:rPr>
              <a:t> Чтоб грусти не было в маленьких глазах, </a:t>
            </a:r>
          </a:p>
          <a:p>
            <a:pPr algn="ctr"/>
            <a:r>
              <a:rPr lang="ru-RU" sz="1700" dirty="0" smtClean="0">
                <a:latin typeface="Monotype Corsiva" pitchFamily="66" charset="0"/>
              </a:rPr>
              <a:t> И не заливались в огромнейших слезах. </a:t>
            </a:r>
          </a:p>
          <a:p>
            <a:pPr algn="ctr"/>
            <a:r>
              <a:rPr lang="ru-RU" sz="1700" dirty="0" smtClean="0">
                <a:latin typeface="Monotype Corsiva" pitchFamily="66" charset="0"/>
              </a:rPr>
              <a:t> Давайте всем мы миром их же защищать, </a:t>
            </a:r>
          </a:p>
          <a:p>
            <a:pPr algn="ctr"/>
            <a:r>
              <a:rPr lang="ru-RU" sz="1700" dirty="0" smtClean="0">
                <a:latin typeface="Monotype Corsiva" pitchFamily="66" charset="0"/>
              </a:rPr>
              <a:t> Всегда права ребенка строго соблюдать. </a:t>
            </a:r>
          </a:p>
          <a:p>
            <a:pPr algn="ctr"/>
            <a:r>
              <a:rPr lang="ru-RU" sz="1700" dirty="0" smtClean="0">
                <a:latin typeface="Monotype Corsiva" pitchFamily="66" charset="0"/>
              </a:rPr>
              <a:t> Ведь маленькие дети — будущее наше, </a:t>
            </a:r>
          </a:p>
          <a:p>
            <a:pPr algn="ctr"/>
            <a:r>
              <a:rPr lang="ru-RU" sz="1700" dirty="0" smtClean="0">
                <a:latin typeface="Monotype Corsiva" pitchFamily="66" charset="0"/>
              </a:rPr>
              <a:t> И нет на свете ничего светлее, и нежнее, краше. </a:t>
            </a:r>
          </a:p>
          <a:p>
            <a:pPr algn="ctr"/>
            <a:r>
              <a:rPr lang="ru-RU" sz="1700" dirty="0" smtClean="0">
                <a:latin typeface="Monotype Corsiva" pitchFamily="66" charset="0"/>
              </a:rPr>
              <a:t> Поздравим всех детей с праздником большим, </a:t>
            </a:r>
          </a:p>
          <a:p>
            <a:pPr algn="ctr"/>
            <a:r>
              <a:rPr lang="ru-RU" sz="1700" dirty="0" smtClean="0">
                <a:latin typeface="Monotype Corsiva" pitchFamily="66" charset="0"/>
              </a:rPr>
              <a:t> И пожелаем жить в объятиях родительской любви.</a:t>
            </a:r>
          </a:p>
          <a:p>
            <a:pPr algn="ctr"/>
            <a:endParaRPr lang="ru-RU" sz="1700" dirty="0" smtClean="0">
              <a:latin typeface="Monotype Corsiva" pitchFamily="66" charset="0"/>
            </a:endParaRPr>
          </a:p>
          <a:p>
            <a:pPr algn="ctr"/>
            <a:r>
              <a:rPr lang="ru-RU" sz="1700" b="1" dirty="0" smtClean="0">
                <a:solidFill>
                  <a:srgbClr val="FF0066"/>
                </a:solidFill>
              </a:rPr>
              <a:t> ***</a:t>
            </a:r>
            <a:endParaRPr lang="ru-RU" sz="1700" dirty="0" smtClean="0">
              <a:latin typeface="Monotype Corsiva" pitchFamily="66" charset="0"/>
            </a:endParaRPr>
          </a:p>
          <a:p>
            <a:pPr algn="ctr"/>
            <a:endParaRPr lang="ru-RU" sz="1700" dirty="0" smtClean="0">
              <a:latin typeface="Monotype Corsiva" pitchFamily="66" charset="0"/>
            </a:endParaRPr>
          </a:p>
          <a:p>
            <a:pPr algn="ctr"/>
            <a:r>
              <a:rPr lang="ru-RU" sz="1700" dirty="0" smtClean="0">
                <a:latin typeface="Monotype Corsiva" pitchFamily="66" charset="0"/>
              </a:rPr>
              <a:t>Сегодня не останемся в сторонке — </a:t>
            </a:r>
          </a:p>
          <a:p>
            <a:pPr algn="ctr"/>
            <a:r>
              <a:rPr lang="ru-RU" sz="1700" dirty="0" smtClean="0">
                <a:latin typeface="Monotype Corsiva" pitchFamily="66" charset="0"/>
              </a:rPr>
              <a:t> Всемирный день сегодня у ребенка. </a:t>
            </a:r>
          </a:p>
          <a:p>
            <a:pPr algn="ctr"/>
            <a:r>
              <a:rPr lang="ru-RU" sz="1700" dirty="0" smtClean="0">
                <a:latin typeface="Monotype Corsiva" pitchFamily="66" charset="0"/>
              </a:rPr>
              <a:t> Спешим детишек от души поздравить, </a:t>
            </a:r>
          </a:p>
          <a:p>
            <a:pPr algn="ctr"/>
            <a:r>
              <a:rPr lang="ru-RU" sz="1700" dirty="0" smtClean="0">
                <a:latin typeface="Monotype Corsiva" pitchFamily="66" charset="0"/>
              </a:rPr>
              <a:t> Напутствия и поздравления оставить! </a:t>
            </a:r>
          </a:p>
          <a:p>
            <a:pPr algn="ctr"/>
            <a:r>
              <a:rPr lang="ru-RU" sz="1700" dirty="0" smtClean="0">
                <a:latin typeface="Monotype Corsiva" pitchFamily="66" charset="0"/>
              </a:rPr>
              <a:t> Растите все, цветите, развивайтесь, </a:t>
            </a:r>
          </a:p>
          <a:p>
            <a:pPr algn="ctr"/>
            <a:r>
              <a:rPr lang="ru-RU" sz="1700" dirty="0" smtClean="0">
                <a:latin typeface="Monotype Corsiva" pitchFamily="66" charset="0"/>
              </a:rPr>
              <a:t> Играйте, бегайте и просто улыбайтесь! </a:t>
            </a:r>
          </a:p>
          <a:p>
            <a:pPr algn="ctr"/>
            <a:r>
              <a:rPr lang="ru-RU" sz="1700" dirty="0" smtClean="0">
                <a:latin typeface="Monotype Corsiva" pitchFamily="66" charset="0"/>
              </a:rPr>
              <a:t> Без вас — нет будущего на большой планете! </a:t>
            </a:r>
          </a:p>
          <a:p>
            <a:pPr algn="ctr"/>
            <a:r>
              <a:rPr lang="ru-RU" sz="1700" dirty="0" smtClean="0">
                <a:latin typeface="Monotype Corsiva" pitchFamily="66" charset="0"/>
              </a:rPr>
              <a:t> Ведь вы — тепло, цветы! Вы — наши дети!</a:t>
            </a:r>
          </a:p>
          <a:p>
            <a:pPr algn="ctr"/>
            <a:endParaRPr lang="ru-RU" sz="1700" dirty="0" smtClean="0">
              <a:latin typeface="Monotype Corsiva" pitchFamily="66" charset="0"/>
            </a:endParaRPr>
          </a:p>
          <a:p>
            <a:pPr algn="ctr"/>
            <a:r>
              <a:rPr lang="ru-RU" sz="1700" b="1" dirty="0" smtClean="0">
                <a:solidFill>
                  <a:srgbClr val="FF0066"/>
                </a:solidFill>
              </a:rPr>
              <a:t> ***</a:t>
            </a:r>
          </a:p>
          <a:p>
            <a:pPr algn="ctr"/>
            <a:r>
              <a:rPr lang="ru-RU" sz="1700" dirty="0" smtClean="0">
                <a:latin typeface="Monotype Corsiva" pitchFamily="66" charset="0"/>
              </a:rPr>
              <a:t>В этот день – Всемирный день ребенка </a:t>
            </a:r>
          </a:p>
          <a:p>
            <a:pPr algn="ctr"/>
            <a:r>
              <a:rPr lang="ru-RU" sz="1700" dirty="0" smtClean="0">
                <a:latin typeface="Monotype Corsiva" pitchFamily="66" charset="0"/>
              </a:rPr>
              <a:t> Есть одно лишь пожелание для всех: </a:t>
            </a:r>
          </a:p>
          <a:p>
            <a:pPr algn="ctr"/>
            <a:r>
              <a:rPr lang="ru-RU" sz="1700" dirty="0" smtClean="0">
                <a:latin typeface="Monotype Corsiva" pitchFamily="66" charset="0"/>
              </a:rPr>
              <a:t> Пусть разливается повсюду чистый звонкий </a:t>
            </a:r>
          </a:p>
          <a:p>
            <a:pPr algn="ctr"/>
            <a:r>
              <a:rPr lang="ru-RU" sz="1700" dirty="0" smtClean="0">
                <a:latin typeface="Monotype Corsiva" pitchFamily="66" charset="0"/>
              </a:rPr>
              <a:t> Счастливый, беззаботный детский смех! </a:t>
            </a:r>
          </a:p>
          <a:p>
            <a:pPr algn="ctr"/>
            <a:r>
              <a:rPr lang="ru-RU" sz="1700" dirty="0" smtClean="0">
                <a:latin typeface="Monotype Corsiva" pitchFamily="66" charset="0"/>
              </a:rPr>
              <a:t> Пусть в этот славный день на всей планете </a:t>
            </a:r>
          </a:p>
          <a:p>
            <a:pPr algn="ctr"/>
            <a:r>
              <a:rPr lang="ru-RU" sz="1700" dirty="0" smtClean="0">
                <a:latin typeface="Monotype Corsiva" pitchFamily="66" charset="0"/>
              </a:rPr>
              <a:t> Приложит каждый силы для того, </a:t>
            </a:r>
          </a:p>
          <a:p>
            <a:pPr algn="ctr"/>
            <a:r>
              <a:rPr lang="ru-RU" sz="1700" dirty="0" smtClean="0">
                <a:latin typeface="Monotype Corsiva" pitchFamily="66" charset="0"/>
              </a:rPr>
              <a:t> Чтоб радовались и смеялись звонко дети! </a:t>
            </a:r>
          </a:p>
          <a:p>
            <a:pPr algn="ctr"/>
            <a:r>
              <a:rPr lang="ru-RU" sz="1700" dirty="0" smtClean="0">
                <a:latin typeface="Monotype Corsiva" pitchFamily="66" charset="0"/>
              </a:rPr>
              <a:t> Ведь нет важнее в мире ничего!</a:t>
            </a:r>
          </a:p>
          <a:p>
            <a:pPr algn="ctr"/>
            <a:endParaRPr lang="ru-RU" sz="1400" dirty="0" smtClean="0"/>
          </a:p>
          <a:p>
            <a:pPr algn="ctr"/>
            <a:endParaRPr lang="ru-RU" sz="1400" dirty="0" smtClean="0">
              <a:latin typeface="Monotype Corsiva" pitchFamily="66" charset="0"/>
            </a:endParaRPr>
          </a:p>
          <a:p>
            <a:pPr algn="ctr"/>
            <a:endParaRPr lang="ru-RU" sz="1400" dirty="0" smtClean="0">
              <a:latin typeface="Monotype Corsiva" pitchFamily="66" charset="0"/>
            </a:endParaRPr>
          </a:p>
          <a:p>
            <a:pPr algn="ctr"/>
            <a:endParaRPr lang="ru-RU" sz="1400" dirty="0">
              <a:latin typeface="Monotype Corsiva" pitchFamily="66" charset="0"/>
            </a:endParaRPr>
          </a:p>
        </p:txBody>
      </p:sp>
      <p:pic>
        <p:nvPicPr>
          <p:cNvPr id="4098" name="Picture 2" descr="F:\Дети\3d963b1811e4.pn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7141" y="7291040"/>
            <a:ext cx="2001467" cy="215012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19</a:t>
            </a:fld>
            <a:endParaRPr lang="ru-RU" dirty="0">
              <a:solidFill>
                <a:schemeClr val="tx1"/>
              </a:solidFill>
            </a:endParaRPr>
          </a:p>
        </p:txBody>
      </p:sp>
    </p:spTree>
    <p:extLst>
      <p:ext uri="{BB962C8B-B14F-4D97-AF65-F5344CB8AC3E}">
        <p14:creationId xmlns:p14="http://schemas.microsoft.com/office/powerpoint/2010/main" xmlns="" val="532247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0"/>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466008" y="234256"/>
            <a:ext cx="3672408" cy="400110"/>
          </a:xfrm>
          <a:prstGeom prst="rect">
            <a:avLst/>
          </a:prstGeom>
          <a:noFill/>
        </p:spPr>
        <p:txBody>
          <a:bodyPr wrap="square" rtlCol="0">
            <a:spAutoFit/>
          </a:bodyPr>
          <a:lstStyle/>
          <a:p>
            <a:endParaRPr lang="ru-RU" dirty="0"/>
          </a:p>
        </p:txBody>
      </p:sp>
      <p:sp>
        <p:nvSpPr>
          <p:cNvPr id="4" name="TextBox 3"/>
          <p:cNvSpPr txBox="1"/>
          <p:nvPr/>
        </p:nvSpPr>
        <p:spPr>
          <a:xfrm>
            <a:off x="377776" y="243255"/>
            <a:ext cx="6696744" cy="1908215"/>
          </a:xfrm>
          <a:prstGeom prst="rect">
            <a:avLst/>
          </a:prstGeom>
          <a:noFill/>
        </p:spPr>
        <p:txBody>
          <a:bodyPr wrap="square" rtlCol="0">
            <a:spAutoFit/>
          </a:bodyPr>
          <a:lstStyle/>
          <a:p>
            <a:pPr algn="ctr"/>
            <a:endParaRPr lang="ru-RU" b="1" dirty="0" smtClean="0">
              <a:solidFill>
                <a:srgbClr val="FF0066"/>
              </a:solidFill>
            </a:endParaRPr>
          </a:p>
          <a:p>
            <a:pPr marL="342900" indent="-342900" algn="just">
              <a:buAutoNum type="arabicPeriod"/>
            </a:pPr>
            <a:endParaRPr lang="ru-RU" sz="1400" dirty="0" smtClean="0"/>
          </a:p>
          <a:p>
            <a:pPr marL="342900" indent="-342900" algn="just">
              <a:buAutoNum type="arabicPeriod"/>
            </a:pPr>
            <a:endParaRPr lang="ru-RU" sz="1400" dirty="0" smtClean="0"/>
          </a:p>
          <a:p>
            <a:pPr marL="342900" indent="-342900" algn="just">
              <a:buAutoNum type="arabicPeriod"/>
            </a:pPr>
            <a:endParaRPr lang="ru-RU" sz="1400" dirty="0" smtClean="0"/>
          </a:p>
          <a:p>
            <a:pPr marL="342900" indent="-342900" algn="just">
              <a:buAutoNum type="arabicPeriod"/>
            </a:pPr>
            <a:endParaRPr lang="ru-RU" sz="1400" dirty="0" smtClean="0"/>
          </a:p>
          <a:p>
            <a:pPr marL="342900" indent="-342900" algn="just">
              <a:buAutoNum type="arabicPeriod"/>
            </a:pPr>
            <a:endParaRPr lang="ru-RU" sz="1400" dirty="0"/>
          </a:p>
          <a:p>
            <a:pPr algn="just"/>
            <a:endParaRPr lang="ru-RU" sz="1400" dirty="0"/>
          </a:p>
          <a:p>
            <a:pPr algn="just"/>
            <a:endParaRPr lang="ru-RU" sz="1400" b="1" dirty="0">
              <a:solidFill>
                <a:srgbClr val="9933FF"/>
              </a:solidFill>
            </a:endParaRPr>
          </a:p>
        </p:txBody>
      </p:sp>
      <p:sp>
        <p:nvSpPr>
          <p:cNvPr id="3" name="TextBox 2"/>
          <p:cNvSpPr txBox="1"/>
          <p:nvPr/>
        </p:nvSpPr>
        <p:spPr>
          <a:xfrm>
            <a:off x="449784" y="2034456"/>
            <a:ext cx="6552728" cy="7571303"/>
          </a:xfrm>
          <a:prstGeom prst="rect">
            <a:avLst/>
          </a:prstGeom>
          <a:noFill/>
        </p:spPr>
        <p:txBody>
          <a:bodyPr wrap="square" rtlCol="0">
            <a:spAutoFit/>
          </a:bodyPr>
          <a:lstStyle/>
          <a:p>
            <a:pPr algn="just"/>
            <a:r>
              <a:rPr lang="ru-RU" sz="1800" dirty="0"/>
              <a:t>С</a:t>
            </a:r>
            <a:r>
              <a:rPr lang="ru-RU" sz="1800" dirty="0" smtClean="0"/>
              <a:t>оставитель: Алтухова Е.В., </a:t>
            </a:r>
          </a:p>
          <a:p>
            <a:pPr algn="just"/>
            <a:r>
              <a:rPr lang="ru-RU" sz="1800" dirty="0" smtClean="0"/>
              <a:t>воспитатель МКОУ «Детский дом № 6»</a:t>
            </a:r>
          </a:p>
          <a:p>
            <a:pPr algn="just"/>
            <a:endParaRPr lang="ru-RU" sz="1800" dirty="0" smtClean="0"/>
          </a:p>
          <a:p>
            <a:pPr algn="just"/>
            <a:endParaRPr lang="ru-RU" sz="1800" dirty="0" smtClean="0"/>
          </a:p>
          <a:p>
            <a:pPr algn="just"/>
            <a:endParaRPr lang="ru-RU" sz="1800" dirty="0" smtClean="0"/>
          </a:p>
          <a:p>
            <a:pPr algn="just"/>
            <a:endParaRPr lang="ru-RU" sz="1800" dirty="0" smtClean="0"/>
          </a:p>
          <a:p>
            <a:pPr algn="just"/>
            <a:endParaRPr lang="ru-RU" sz="1800" dirty="0" smtClean="0"/>
          </a:p>
          <a:p>
            <a:pPr algn="just"/>
            <a:endParaRPr lang="ru-RU" sz="1800" dirty="0" smtClean="0"/>
          </a:p>
          <a:p>
            <a:pPr algn="just"/>
            <a:r>
              <a:rPr lang="ru-RU" sz="1800" dirty="0" smtClean="0"/>
              <a:t>Пособие </a:t>
            </a:r>
            <a:r>
              <a:rPr lang="ru-RU" sz="1800" b="1" dirty="0" smtClean="0"/>
              <a:t>«Права детей» </a:t>
            </a:r>
            <a:r>
              <a:rPr lang="ru-RU" sz="1800" dirty="0" smtClean="0"/>
              <a:t>содержит компактное, интересное изложение основных вопросов, связанных с правами ребёнка. Работа с этим материалом способствует повышению правовой культуры  воспитанников. Материал будет полезен детям и педагогам для проведения воспитательских часов и коррекционно-развивающих занятий.</a:t>
            </a:r>
          </a:p>
          <a:p>
            <a:pPr algn="just"/>
            <a:endParaRPr lang="ru-RU" sz="1800" b="1" dirty="0" smtClean="0"/>
          </a:p>
          <a:p>
            <a:pPr algn="just"/>
            <a:endParaRPr lang="ru-RU" sz="1800" b="1" dirty="0" smtClean="0"/>
          </a:p>
          <a:p>
            <a:pPr algn="just"/>
            <a:endParaRPr lang="ru-RU" sz="1800" b="1" dirty="0" smtClean="0"/>
          </a:p>
          <a:p>
            <a:pPr algn="just"/>
            <a:endParaRPr lang="ru-RU" sz="1800" b="1" dirty="0" smtClean="0"/>
          </a:p>
          <a:p>
            <a:pPr marL="2238375" algn="just"/>
            <a:r>
              <a:rPr lang="ru-RU" sz="1800" dirty="0" smtClean="0"/>
              <a:t>«Права детей»  [Текст] : пособие / составитель  Е.В.Алтухова – Прокопьевск: МКОУ «Детский дом № 6», 2012</a:t>
            </a:r>
          </a:p>
          <a:p>
            <a:pPr algn="just"/>
            <a:endParaRPr lang="ru-RU" sz="1800" b="1" dirty="0" smtClean="0"/>
          </a:p>
          <a:p>
            <a:pPr algn="just"/>
            <a:endParaRPr lang="ru-RU" sz="1800" b="1" dirty="0" smtClean="0"/>
          </a:p>
          <a:p>
            <a:pPr algn="just"/>
            <a:endParaRPr lang="ru-RU" sz="1800" b="1" dirty="0" smtClean="0"/>
          </a:p>
          <a:p>
            <a:pPr algn="just"/>
            <a:endParaRPr lang="ru-RU" sz="1800" b="1" dirty="0" smtClean="0"/>
          </a:p>
          <a:p>
            <a:pPr algn="just"/>
            <a:endParaRPr lang="ru-RU" sz="1800" b="1" dirty="0" smtClean="0"/>
          </a:p>
          <a:p>
            <a:pPr algn="just"/>
            <a:endParaRPr lang="ru-RU" sz="1800" b="1" dirty="0"/>
          </a:p>
        </p:txBody>
      </p:sp>
    </p:spTree>
    <p:extLst>
      <p:ext uri="{BB962C8B-B14F-4D97-AF65-F5344CB8AC3E}">
        <p14:creationId xmlns:p14="http://schemas.microsoft.com/office/powerpoint/2010/main" xmlns="" val="4623882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user\Desktop\330026694634_1302107211_1.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403996" y="487330"/>
            <a:ext cx="6715172" cy="9694962"/>
          </a:xfrm>
          <a:prstGeom prst="rect">
            <a:avLst/>
          </a:prstGeom>
          <a:noFill/>
        </p:spPr>
        <p:txBody>
          <a:bodyPr wrap="square" rtlCol="0">
            <a:spAutoFit/>
          </a:bodyPr>
          <a:lstStyle/>
          <a:p>
            <a:pPr algn="ctr"/>
            <a:r>
              <a:rPr lang="ru-RU" b="1" dirty="0" smtClean="0"/>
              <a:t>ТВОЙ СЛОВАРЬ</a:t>
            </a:r>
          </a:p>
          <a:p>
            <a:pPr algn="just"/>
            <a:r>
              <a:rPr lang="ru-RU" sz="1800" b="1" dirty="0" smtClean="0"/>
              <a:t>Адвокат</a:t>
            </a:r>
            <a:r>
              <a:rPr lang="ru-RU" sz="1800" dirty="0" smtClean="0"/>
              <a:t> - это лицо, оказывающее гражданам квалифицированную юридическую помощь и представляющее их интересы в суде.</a:t>
            </a:r>
          </a:p>
          <a:p>
            <a:pPr algn="just"/>
            <a:r>
              <a:rPr lang="ru-RU" sz="1800" b="1" dirty="0" smtClean="0"/>
              <a:t>Апелляционная инстанция </a:t>
            </a:r>
            <a:r>
              <a:rPr lang="ru-RU" sz="1800" dirty="0" smtClean="0"/>
              <a:t>- суд, рассматривающий в апелляционном порядке уголовные дела по жалобам и представлениям на не вступившие в законную силу приговоры и постановления.</a:t>
            </a:r>
          </a:p>
          <a:p>
            <a:pPr algn="just"/>
            <a:r>
              <a:rPr lang="ru-RU" sz="1800" b="1" dirty="0" smtClean="0"/>
              <a:t>Близкие родственники </a:t>
            </a:r>
            <a:r>
              <a:rPr lang="ru-RU" sz="1800" dirty="0" smtClean="0"/>
              <a:t>- супруг, супруга, родители, дети, усыновители, усыновленные, родные братья и родные сестры, дедушка, бабушка, внуки.</a:t>
            </a:r>
          </a:p>
          <a:p>
            <a:pPr algn="just"/>
            <a:r>
              <a:rPr lang="ru-RU" sz="1800" b="1" dirty="0" smtClean="0"/>
              <a:t>Государственный обвинитель </a:t>
            </a:r>
            <a:r>
              <a:rPr lang="ru-RU" sz="1800" dirty="0" smtClean="0"/>
              <a:t>- поддерживающее от имени государства обвинение в суде по уголовному делу должностное лицо органа прокуратуры.</a:t>
            </a:r>
          </a:p>
          <a:p>
            <a:pPr algn="just"/>
            <a:r>
              <a:rPr lang="ru-RU" sz="1800" b="1" dirty="0" smtClean="0"/>
              <a:t>Дееспособность</a:t>
            </a:r>
            <a:r>
              <a:rPr lang="ru-RU" sz="1800" dirty="0" smtClean="0"/>
              <a:t> - это способность гражданина своими действиями приобретать и осуществлять гражданские права, создавать для себя гражданские обязанности и исполнять их. Она возникает с достижением гражданином определенного возраста. Так, закон устанавливает наступление полной дееспособности с 18 лет. </a:t>
            </a:r>
          </a:p>
          <a:p>
            <a:pPr algn="just"/>
            <a:r>
              <a:rPr lang="ru-RU" sz="1800" b="1" dirty="0" smtClean="0"/>
              <a:t>Защитник</a:t>
            </a:r>
            <a:r>
              <a:rPr lang="ru-RU" sz="1800" dirty="0" smtClean="0"/>
              <a:t> - это адвокат, осуществляющий защиту прав и интересов подсудимого, оказывающий ему юридическую помощь при рассмотрении уголовного дела.</a:t>
            </a:r>
          </a:p>
          <a:p>
            <a:pPr algn="just"/>
            <a:r>
              <a:rPr lang="ru-RU" sz="1800" b="1" dirty="0" smtClean="0"/>
              <a:t>Законные представители </a:t>
            </a:r>
            <a:r>
              <a:rPr lang="ru-RU" sz="1800" dirty="0" smtClean="0"/>
              <a:t>- граждане, которые в силу закона выступают во всех учреждениях (например, судебных) в защиту личных и имущественных прав и законных интересов лиц, которые не могут лично осуществлять свои права и выполнять обязанности.</a:t>
            </a:r>
          </a:p>
          <a:p>
            <a:pPr algn="just"/>
            <a:r>
              <a:rPr lang="ru-RU" sz="1800" b="1" dirty="0" smtClean="0"/>
              <a:t>Многодетная семья </a:t>
            </a:r>
            <a:r>
              <a:rPr lang="ru-RU" sz="1800" dirty="0" smtClean="0"/>
              <a:t>- семья, имеющая трех и более детей в возрасте до 16 лет, а продолжающих обучение - до 18 лет.</a:t>
            </a:r>
          </a:p>
          <a:p>
            <a:pPr algn="just"/>
            <a:r>
              <a:rPr lang="ru-RU" sz="1800" b="1" dirty="0" smtClean="0"/>
              <a:t>Надзорная инстанция </a:t>
            </a:r>
            <a:r>
              <a:rPr lang="ru-RU" sz="1800" dirty="0" smtClean="0"/>
              <a:t>- суд, рассматривающий в порядке надзора уголовные дела по жалобам и представлениям на вступившие в законную силу приговоры, определения и постановления судов.</a:t>
            </a:r>
          </a:p>
          <a:p>
            <a:pPr algn="just"/>
            <a:endParaRPr lang="ru-RU" sz="1400" dirty="0" smtClean="0"/>
          </a:p>
          <a:p>
            <a:pPr algn="just"/>
            <a:endParaRPr lang="ru-RU" sz="1400" dirty="0" smtClean="0"/>
          </a:p>
        </p:txBody>
      </p:sp>
      <p:sp>
        <p:nvSpPr>
          <p:cNvPr id="2" name="Номер слайда 1"/>
          <p:cNvSpPr>
            <a:spLocks noGrp="1"/>
          </p:cNvSpPr>
          <p:nvPr>
            <p:ph type="sldNum" sz="quarter" idx="12"/>
          </p:nvPr>
        </p:nvSpPr>
        <p:spPr>
          <a:xfrm>
            <a:off x="403997" y="9510984"/>
            <a:ext cx="981891" cy="546335"/>
          </a:xfrm>
        </p:spPr>
        <p:txBody>
          <a:bodyPr/>
          <a:lstStyle/>
          <a:p>
            <a:pPr algn="l"/>
            <a:fld id="{725C68B6-61C2-468F-89AB-4B9F7531AA68}" type="slidenum">
              <a:rPr lang="ru-RU" smtClean="0">
                <a:solidFill>
                  <a:schemeClr val="tx1"/>
                </a:solidFill>
              </a:rPr>
              <a:pPr algn="l"/>
              <a:t>20</a:t>
            </a:fld>
            <a:endParaRPr lang="ru-RU" dirty="0">
              <a:solidFill>
                <a:schemeClr val="tx1"/>
              </a:solidFill>
            </a:endParaRPr>
          </a:p>
        </p:txBody>
      </p:sp>
    </p:spTree>
    <p:extLst>
      <p:ext uri="{BB962C8B-B14F-4D97-AF65-F5344CB8AC3E}">
        <p14:creationId xmlns:p14="http://schemas.microsoft.com/office/powerpoint/2010/main" xmlns="" val="4120895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403996" y="487330"/>
            <a:ext cx="6715172" cy="9664184"/>
          </a:xfrm>
          <a:prstGeom prst="rect">
            <a:avLst/>
          </a:prstGeom>
          <a:noFill/>
        </p:spPr>
        <p:txBody>
          <a:bodyPr wrap="square" rtlCol="0">
            <a:spAutoFit/>
          </a:bodyPr>
          <a:lstStyle/>
          <a:p>
            <a:pPr algn="just"/>
            <a:r>
              <a:rPr lang="ru-RU" sz="1800" b="1" dirty="0" smtClean="0"/>
              <a:t>Необходимая оборона </a:t>
            </a:r>
            <a:r>
              <a:rPr lang="ru-RU" sz="1800" dirty="0" smtClean="0"/>
              <a:t>- это предусмотренная и разрешенная Законом защита от нападения путем причинения вреда тому, кто нападает. (Необходимая оборона предусмотрена статьей 37 Уголовного кодекса Российской Федерации).</a:t>
            </a:r>
          </a:p>
          <a:p>
            <a:pPr algn="just"/>
            <a:r>
              <a:rPr lang="ru-RU" sz="1800" b="1" dirty="0" smtClean="0"/>
              <a:t>Обвинение</a:t>
            </a:r>
            <a:r>
              <a:rPr lang="ru-RU" sz="1800" dirty="0" smtClean="0"/>
              <a:t> - утверждение о совершении определенным лицом деяния, запрещенного уголовным законом, выдвинутое в порядке, установленном Уголовным Кодексом.</a:t>
            </a:r>
          </a:p>
          <a:p>
            <a:pPr algn="just"/>
            <a:r>
              <a:rPr lang="ru-RU" sz="1800" b="1" dirty="0" smtClean="0"/>
              <a:t>Органы опеки и попечительства </a:t>
            </a:r>
            <a:r>
              <a:rPr lang="ru-RU" sz="1800" dirty="0" smtClean="0"/>
              <a:t>- это муниципальные органы, находящиеся, как правило, в Администрации района. Эти органы решают следующие задачи: защищают права и интересы детей; выявляют детей оставшихся без попечения родителей и устраивают их на воспитание в семью, либо устанавливают над ними опеку и попечительство; обследуют условия проживания детей, и составляют об этом документы (акты); участвуют в судебных заседаниях, если рассматриваются дела затрагивающие интересы детей, а также решают другие вопросы.</a:t>
            </a:r>
          </a:p>
          <a:p>
            <a:pPr lvl="0" algn="just" defTabSz="914400" fontAlgn="base">
              <a:spcBef>
                <a:spcPct val="0"/>
              </a:spcBef>
              <a:spcAft>
                <a:spcPct val="0"/>
              </a:spcAft>
            </a:pPr>
            <a:r>
              <a:rPr lang="ru-RU" sz="1800" b="1" dirty="0" smtClean="0">
                <a:ea typeface="Calibri" pitchFamily="34" charset="0"/>
                <a:cs typeface="Times New Roman" pitchFamily="18" charset="0"/>
              </a:rPr>
              <a:t>Ответственность </a:t>
            </a:r>
            <a:r>
              <a:rPr lang="ru-RU" sz="1800" dirty="0" smtClean="0">
                <a:ea typeface="Calibri" pitchFamily="34" charset="0"/>
                <a:cs typeface="Times New Roman" pitchFamily="18" charset="0"/>
              </a:rPr>
              <a:t>- обязанность правонарушителя нести какие-либо неблагоприятные для него последствия (обычно последствия связаны с наказанием). </a:t>
            </a:r>
          </a:p>
          <a:p>
            <a:pPr algn="just" defTabSz="914400" fontAlgn="base">
              <a:spcBef>
                <a:spcPct val="0"/>
              </a:spcBef>
              <a:spcAft>
                <a:spcPct val="0"/>
              </a:spcAft>
            </a:pPr>
            <a:r>
              <a:rPr lang="ru-RU" sz="1800" b="1" dirty="0" smtClean="0"/>
              <a:t>Потерпевший</a:t>
            </a:r>
            <a:r>
              <a:rPr lang="ru-RU" sz="1800" dirty="0" smtClean="0"/>
              <a:t> - лицо, которому преступлением причинен физический, имущественный, моральный вред.</a:t>
            </a:r>
          </a:p>
          <a:p>
            <a:pPr algn="just" defTabSz="914400" fontAlgn="base">
              <a:spcBef>
                <a:spcPct val="0"/>
              </a:spcBef>
              <a:spcAft>
                <a:spcPct val="0"/>
              </a:spcAft>
            </a:pPr>
            <a:r>
              <a:rPr lang="ru-RU" sz="1800" b="1" dirty="0"/>
              <a:t>Правоспособность </a:t>
            </a:r>
            <a:r>
              <a:rPr lang="ru-RU" sz="1800" dirty="0"/>
              <a:t>- это способность иметь права и нести обязанности. Правоспособность возникает, когда человек рождается, и она сопутствует человеку на протяжении всей его жизни. Она не зависит ни от возраста, ни от состояния здоровья, ни от каких либо других факторов. Все физические лица (граждане) имеют равную правоспособность. И никто, ни государственный, ни какой - либо иной орган не может лишить гражданина правоспособности. Ограничение правоспособности может произойти в исключительном случае, например, по приговору суда, в связи с совершением преступления. Но ни в коем случае нельзя ограничивать правоспособность граждан по расовой, социальной, национальной или иной принадлежности. </a:t>
            </a:r>
            <a:endParaRPr lang="ru-RU" sz="1800" dirty="0" smtClean="0"/>
          </a:p>
          <a:p>
            <a:pPr algn="just"/>
            <a:endParaRPr lang="ru-RU" sz="1400" dirty="0" smtClean="0"/>
          </a:p>
          <a:p>
            <a:pPr algn="just"/>
            <a:endParaRPr lang="ru-RU" sz="1400" dirty="0" smtClean="0"/>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21</a:t>
            </a:fld>
            <a:endParaRPr lang="ru-RU" dirty="0">
              <a:solidFill>
                <a:schemeClr val="tx1"/>
              </a:solidFill>
            </a:endParaRPr>
          </a:p>
        </p:txBody>
      </p:sp>
    </p:spTree>
    <p:extLst>
      <p:ext uri="{BB962C8B-B14F-4D97-AF65-F5344CB8AC3E}">
        <p14:creationId xmlns:p14="http://schemas.microsoft.com/office/powerpoint/2010/main" xmlns="" val="3705208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1027" name="Rectangle 3"/>
          <p:cNvSpPr>
            <a:spLocks noChangeArrowheads="1"/>
          </p:cNvSpPr>
          <p:nvPr/>
        </p:nvSpPr>
        <p:spPr bwMode="auto">
          <a:xfrm>
            <a:off x="521792" y="594296"/>
            <a:ext cx="6480720" cy="93871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defTabSz="914400" fontAlgn="base">
              <a:spcBef>
                <a:spcPct val="0"/>
              </a:spcBef>
              <a:spcAft>
                <a:spcPct val="0"/>
              </a:spcAft>
            </a:pPr>
            <a:r>
              <a:rPr lang="ru-RU" sz="1800" b="1" dirty="0" smtClean="0"/>
              <a:t>Преступление</a:t>
            </a:r>
            <a:r>
              <a:rPr lang="ru-RU" sz="1800" dirty="0" smtClean="0"/>
              <a:t> - это виновно совершенное общественно опасное деяние, запрещенное уголовным законом под угрозой наказания.</a:t>
            </a:r>
          </a:p>
          <a:p>
            <a:pPr algn="just" defTabSz="914400" fontAlgn="base">
              <a:spcBef>
                <a:spcPct val="0"/>
              </a:spcBef>
              <a:spcAft>
                <a:spcPct val="0"/>
              </a:spcAft>
            </a:pPr>
            <a:r>
              <a:rPr lang="ru-RU" sz="1800" b="1" dirty="0" smtClean="0"/>
              <a:t>Приговор</a:t>
            </a:r>
            <a:r>
              <a:rPr lang="ru-RU" sz="1800" dirty="0" smtClean="0"/>
              <a:t> - решение о невиновности или виновности подсудимого и назначении ему наказания либо об освобождении его от наказания, вынесенное судом первой или апелляционной инстанции.</a:t>
            </a:r>
          </a:p>
          <a:p>
            <a:pPr algn="just" defTabSz="914400" fontAlgn="base">
              <a:spcBef>
                <a:spcPct val="0"/>
              </a:spcBef>
              <a:spcAft>
                <a:spcPct val="0"/>
              </a:spcAft>
            </a:pPr>
            <a:r>
              <a:rPr lang="ru-RU" sz="1800" b="1" dirty="0" smtClean="0"/>
              <a:t>Родственники </a:t>
            </a:r>
            <a:r>
              <a:rPr lang="ru-RU" sz="1800" dirty="0" smtClean="0"/>
              <a:t>- лица, связанные между собой кровным родством и происходящие один от другого или от общего предка, например, дедушка, бабушка, прадед, прабабушка, дядя, тетя, двоюродный брат (сестра) и т.д.</a:t>
            </a:r>
          </a:p>
          <a:p>
            <a:pPr algn="just" defTabSz="914400" fontAlgn="base">
              <a:spcBef>
                <a:spcPct val="0"/>
              </a:spcBef>
              <a:spcAft>
                <a:spcPct val="0"/>
              </a:spcAft>
            </a:pPr>
            <a:r>
              <a:rPr lang="ru-RU" sz="1800" b="1" dirty="0" smtClean="0"/>
              <a:t>Суд</a:t>
            </a:r>
            <a:r>
              <a:rPr lang="ru-RU" sz="1800" dirty="0" smtClean="0"/>
              <a:t> - это государственный орган, который осуществляет правосудие в форме разрешения уголовных дел, административных, трудовых, гражданских семейных и иных дел в соответствии с действующим законодательством.</a:t>
            </a:r>
          </a:p>
          <a:p>
            <a:pPr algn="just" defTabSz="914400" fontAlgn="base">
              <a:spcBef>
                <a:spcPct val="0"/>
              </a:spcBef>
              <a:spcAft>
                <a:spcPct val="0"/>
              </a:spcAft>
            </a:pPr>
            <a:r>
              <a:rPr lang="ru-RU" sz="1800" b="1" dirty="0" smtClean="0"/>
              <a:t>Судья</a:t>
            </a:r>
            <a:r>
              <a:rPr lang="ru-RU" sz="1800" dirty="0" smtClean="0"/>
              <a:t> - должностное лицо, уполномоченное осуществлять правосудие.</a:t>
            </a:r>
          </a:p>
          <a:p>
            <a:pPr algn="just"/>
            <a:r>
              <a:rPr lang="ru-RU" sz="1800" b="1" dirty="0" smtClean="0"/>
              <a:t>Свидетель </a:t>
            </a:r>
            <a:r>
              <a:rPr lang="ru-RU" sz="1800" dirty="0" smtClean="0"/>
              <a:t>- лицо, которому могут быть известны какие-либо обстоятельства, имеющие значение для расследования и разрешения уголовного дела, и которое вызвано для дачи показаний.</a:t>
            </a:r>
          </a:p>
          <a:p>
            <a:pPr algn="just"/>
            <a:r>
              <a:rPr lang="ru-RU" sz="1800" b="1" dirty="0" smtClean="0"/>
              <a:t>Сторона защиты</a:t>
            </a:r>
            <a:r>
              <a:rPr lang="ru-RU" sz="1800" dirty="0" smtClean="0"/>
              <a:t> - обвиняемый, а также его законный представитель, защитник, гражданский ответчик, его законный представитель и представитель.</a:t>
            </a:r>
          </a:p>
          <a:p>
            <a:pPr algn="just"/>
            <a:r>
              <a:rPr lang="ru-RU" sz="1800" b="1" dirty="0" smtClean="0"/>
              <a:t>Сторона обвинения </a:t>
            </a:r>
            <a:r>
              <a:rPr lang="ru-RU" sz="1800" dirty="0" smtClean="0"/>
              <a:t>- прокурор, а также следователь, руководитель следственного органа, дознаватель, частный обвинитель, потерпевший, его законный представитель и представитель, гражданский истец и его представитель;</a:t>
            </a:r>
          </a:p>
          <a:p>
            <a:pPr algn="just"/>
            <a:r>
              <a:rPr lang="ru-RU" sz="1800" b="1" dirty="0" smtClean="0"/>
              <a:t>Трудовой договор - </a:t>
            </a:r>
            <a:r>
              <a:rPr lang="ru-RU" sz="1800" dirty="0" smtClean="0"/>
              <a:t>соглашение между работником (т.е. тобой) и работодателем (тот, кто предоставляет тебе работу). </a:t>
            </a:r>
          </a:p>
          <a:p>
            <a:pPr algn="just"/>
            <a:r>
              <a:rPr lang="ru-RU" sz="1800" b="1" dirty="0" smtClean="0"/>
              <a:t>Уголовная ответственность </a:t>
            </a:r>
            <a:r>
              <a:rPr lang="ru-RU" sz="1800" dirty="0" smtClean="0"/>
              <a:t>- правовое последствие совершения преступления, выражается в форме наказания..</a:t>
            </a:r>
          </a:p>
          <a:p>
            <a:endParaRPr lang="ru-RU" sz="1400" dirty="0" smtClean="0"/>
          </a:p>
          <a:p>
            <a:endParaRPr lang="ru-RU" sz="1400" dirty="0" smtClean="0"/>
          </a:p>
        </p:txBody>
      </p:sp>
      <p:sp>
        <p:nvSpPr>
          <p:cNvPr id="2" name="Номер слайда 1"/>
          <p:cNvSpPr>
            <a:spLocks noGrp="1"/>
          </p:cNvSpPr>
          <p:nvPr>
            <p:ph type="sldNum" sz="quarter" idx="12"/>
          </p:nvPr>
        </p:nvSpPr>
        <p:spPr>
          <a:xfrm>
            <a:off x="305769" y="9510984"/>
            <a:ext cx="1152127" cy="546335"/>
          </a:xfrm>
        </p:spPr>
        <p:txBody>
          <a:bodyPr/>
          <a:lstStyle/>
          <a:p>
            <a:pPr algn="l"/>
            <a:fld id="{725C68B6-61C2-468F-89AB-4B9F7531AA68}" type="slidenum">
              <a:rPr lang="ru-RU" smtClean="0">
                <a:solidFill>
                  <a:schemeClr val="tx1"/>
                </a:solidFill>
              </a:rPr>
              <a:pPr algn="l"/>
              <a:t>22</a:t>
            </a:fld>
            <a:endParaRPr lang="ru-RU" dirty="0">
              <a:solidFill>
                <a:schemeClr val="tx1"/>
              </a:solidFill>
            </a:endParaRPr>
          </a:p>
        </p:txBody>
      </p:sp>
    </p:spTree>
    <p:extLst>
      <p:ext uri="{BB962C8B-B14F-4D97-AF65-F5344CB8AC3E}">
        <p14:creationId xmlns:p14="http://schemas.microsoft.com/office/powerpoint/2010/main" xmlns="" val="3909344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29518" y="0"/>
            <a:ext cx="7409805"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593800" y="594296"/>
            <a:ext cx="6336704" cy="3754874"/>
          </a:xfrm>
          <a:prstGeom prst="rect">
            <a:avLst/>
          </a:prstGeom>
          <a:noFill/>
        </p:spPr>
        <p:txBody>
          <a:bodyPr wrap="square" rtlCol="0">
            <a:spAutoFit/>
          </a:bodyPr>
          <a:lstStyle/>
          <a:p>
            <a:pPr algn="ctr"/>
            <a:r>
              <a:rPr lang="ru-RU" b="1" dirty="0" smtClean="0"/>
              <a:t>СПИСОК ИСПОЛЬЗОВАННОЙ ЛИТЕРАТУРЫ</a:t>
            </a:r>
          </a:p>
          <a:p>
            <a:pPr algn="ctr"/>
            <a:endParaRPr lang="ru-RU" b="1" dirty="0" smtClean="0"/>
          </a:p>
          <a:p>
            <a:pPr marL="342900" indent="-342900" algn="just">
              <a:buFont typeface="+mj-lt"/>
              <a:buAutoNum type="arabicPeriod"/>
            </a:pPr>
            <a:r>
              <a:rPr lang="ru-RU" sz="1800" dirty="0" err="1"/>
              <a:t>Белянинова</a:t>
            </a:r>
            <a:r>
              <a:rPr lang="ru-RU" sz="1800" dirty="0"/>
              <a:t>, Ю. В.  Как защитить права своего ребенка. Юридический путеводитель родителей:— Москва, Издательство </a:t>
            </a:r>
            <a:r>
              <a:rPr lang="ru-RU" sz="1800" dirty="0" err="1"/>
              <a:t>Юрайт</a:t>
            </a:r>
            <a:r>
              <a:rPr lang="ru-RU" sz="1800" dirty="0"/>
              <a:t>, 2008.</a:t>
            </a:r>
          </a:p>
          <a:p>
            <a:pPr marL="342900" indent="-342900" algn="just">
              <a:buFont typeface="+mj-lt"/>
              <a:buAutoNum type="arabicPeriod"/>
            </a:pPr>
            <a:r>
              <a:rPr lang="ru-RU" sz="1800" dirty="0" smtClean="0"/>
              <a:t>Никитин, А.Ф. Права ребёнка. Пособие для учащихся </a:t>
            </a:r>
            <a:r>
              <a:rPr lang="ru-RU" sz="1800" dirty="0" err="1" smtClean="0"/>
              <a:t>общеобразоват</a:t>
            </a:r>
            <a:r>
              <a:rPr lang="ru-RU" sz="1800" dirty="0" smtClean="0"/>
              <a:t>. учеб. Заведений. – М.: Дрофа, 2000.</a:t>
            </a:r>
          </a:p>
          <a:p>
            <a:pPr marL="342900" indent="-342900" algn="just">
              <a:buFont typeface="+mj-lt"/>
              <a:buAutoNum type="arabicPeriod"/>
            </a:pPr>
            <a:r>
              <a:rPr lang="ru-RU" sz="1800" dirty="0" err="1"/>
              <a:t>Русакова</a:t>
            </a:r>
            <a:r>
              <a:rPr lang="ru-RU" sz="1800" dirty="0"/>
              <a:t> Н.А., </a:t>
            </a:r>
            <a:r>
              <a:rPr lang="ru-RU" sz="1800" dirty="0" err="1"/>
              <a:t>Миков</a:t>
            </a:r>
            <a:r>
              <a:rPr lang="ru-RU" sz="1800" dirty="0"/>
              <a:t> </a:t>
            </a:r>
            <a:r>
              <a:rPr lang="ru-RU" sz="1800" dirty="0" smtClean="0"/>
              <a:t>П.В.</a:t>
            </a:r>
            <a:r>
              <a:rPr lang="ru-RU" sz="1800" dirty="0"/>
              <a:t> </a:t>
            </a:r>
            <a:r>
              <a:rPr lang="ru-RU" sz="1800" dirty="0" smtClean="0"/>
              <a:t>Права </a:t>
            </a:r>
            <a:r>
              <a:rPr lang="ru-RU" sz="1800" dirty="0"/>
              <a:t>Вашего ребенка (в помощь родителям)/ </a:t>
            </a:r>
            <a:r>
              <a:rPr lang="ru-RU" sz="1800" dirty="0" smtClean="0"/>
              <a:t> – </a:t>
            </a:r>
            <a:r>
              <a:rPr lang="ru-RU" sz="1800" dirty="0"/>
              <a:t>Пермь: Издательство «Книжный мир», </a:t>
            </a:r>
            <a:r>
              <a:rPr lang="ru-RU" sz="1800" dirty="0" smtClean="0"/>
              <a:t>2003.</a:t>
            </a:r>
          </a:p>
          <a:p>
            <a:pPr marL="342900" indent="-342900" algn="just">
              <a:buFont typeface="+mj-lt"/>
              <a:buAutoNum type="arabicPeriod"/>
            </a:pPr>
            <a:r>
              <a:rPr lang="en-US" sz="1800" dirty="0" smtClean="0"/>
              <a:t>http</a:t>
            </a:r>
            <a:r>
              <a:rPr lang="en-US" sz="1800" dirty="0"/>
              <a:t>://www.pravadetey.ru</a:t>
            </a:r>
            <a:r>
              <a:rPr lang="en-US" sz="1800" dirty="0" smtClean="0"/>
              <a:t>/</a:t>
            </a:r>
            <a:endParaRPr lang="ru-RU" sz="1800" dirty="0" smtClean="0"/>
          </a:p>
          <a:p>
            <a:pPr marL="342900" indent="-342900" algn="just">
              <a:buFont typeface="+mj-lt"/>
              <a:buAutoNum type="arabicPeriod"/>
            </a:pPr>
            <a:r>
              <a:rPr lang="en-US" sz="1800" dirty="0"/>
              <a:t>http://mir.pravo.by/library/azbuka/azbukadorbez/traffic-rules</a:t>
            </a:r>
            <a:endParaRPr lang="ru-RU" sz="1800" dirty="0"/>
          </a:p>
          <a:p>
            <a:pPr marL="342900" indent="-342900" algn="just">
              <a:buFont typeface="+mj-lt"/>
              <a:buAutoNum type="arabicPeriod"/>
            </a:pPr>
            <a:endParaRPr lang="ru-RU" sz="1800" dirty="0"/>
          </a:p>
        </p:txBody>
      </p:sp>
      <p:sp>
        <p:nvSpPr>
          <p:cNvPr id="4" name="Номер слайда 3"/>
          <p:cNvSpPr>
            <a:spLocks noGrp="1"/>
          </p:cNvSpPr>
          <p:nvPr>
            <p:ph type="sldNum" sz="quarter" idx="12"/>
          </p:nvPr>
        </p:nvSpPr>
        <p:spPr/>
        <p:txBody>
          <a:bodyPr/>
          <a:lstStyle/>
          <a:p>
            <a:fld id="{725C68B6-61C2-468F-89AB-4B9F7531AA68}" type="slidenum">
              <a:rPr lang="ru-RU" smtClean="0">
                <a:solidFill>
                  <a:schemeClr val="tx1"/>
                </a:solidFill>
              </a:rPr>
              <a:pPr/>
              <a:t>23</a:t>
            </a:fld>
            <a:endParaRPr lang="ru-RU" dirty="0">
              <a:solidFill>
                <a:schemeClr val="tx1"/>
              </a:solidFill>
            </a:endParaRPr>
          </a:p>
        </p:txBody>
      </p:sp>
      <p:pic>
        <p:nvPicPr>
          <p:cNvPr id="7" name="Picture 2" descr="G:\Дети\dc1ae2a59b51.png"/>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702246" y="5490840"/>
            <a:ext cx="6119812" cy="3600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652160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725C68B6-61C2-468F-89AB-4B9F7531AA68}" type="slidenum">
              <a:rPr lang="ru-RU" smtClean="0"/>
              <a:pPr/>
              <a:t>24</a:t>
            </a:fld>
            <a:endParaRPr lang="ru-RU"/>
          </a:p>
        </p:txBody>
      </p:sp>
      <p:pic>
        <p:nvPicPr>
          <p:cNvPr id="3"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29518" y="0"/>
            <a:ext cx="7409805" cy="10261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25122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0"/>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466008" y="234256"/>
            <a:ext cx="3672408" cy="400110"/>
          </a:xfrm>
          <a:prstGeom prst="rect">
            <a:avLst/>
          </a:prstGeom>
          <a:noFill/>
        </p:spPr>
        <p:txBody>
          <a:bodyPr wrap="square" rtlCol="0">
            <a:spAutoFit/>
          </a:bodyPr>
          <a:lstStyle/>
          <a:p>
            <a:endParaRPr lang="ru-RU" dirty="0"/>
          </a:p>
        </p:txBody>
      </p:sp>
      <p:sp>
        <p:nvSpPr>
          <p:cNvPr id="4" name="TextBox 3"/>
          <p:cNvSpPr txBox="1"/>
          <p:nvPr/>
        </p:nvSpPr>
        <p:spPr>
          <a:xfrm>
            <a:off x="377776" y="243255"/>
            <a:ext cx="6696744" cy="5109091"/>
          </a:xfrm>
          <a:prstGeom prst="rect">
            <a:avLst/>
          </a:prstGeom>
          <a:noFill/>
        </p:spPr>
        <p:txBody>
          <a:bodyPr wrap="square" rtlCol="0">
            <a:spAutoFit/>
          </a:bodyPr>
          <a:lstStyle/>
          <a:p>
            <a:pPr algn="ctr"/>
            <a:endParaRPr lang="ru-RU" b="1" dirty="0" smtClean="0">
              <a:solidFill>
                <a:srgbClr val="FF0066"/>
              </a:solidFill>
            </a:endParaRPr>
          </a:p>
          <a:p>
            <a:pPr algn="ctr"/>
            <a:r>
              <a:rPr lang="ru-RU" sz="2400" b="1" dirty="0" smtClean="0"/>
              <a:t>СОДЕРЖАНИЕ</a:t>
            </a:r>
          </a:p>
          <a:p>
            <a:pPr algn="ctr"/>
            <a:endParaRPr lang="ru-RU" sz="2400" b="1" dirty="0"/>
          </a:p>
          <a:p>
            <a:pPr algn="just"/>
            <a:r>
              <a:rPr lang="ru-RU" sz="1400" dirty="0"/>
              <a:t> </a:t>
            </a:r>
          </a:p>
          <a:p>
            <a:pPr algn="just"/>
            <a:r>
              <a:rPr lang="ru-RU" dirty="0" smtClean="0"/>
              <a:t>      Введение.                                                                                 4</a:t>
            </a:r>
          </a:p>
          <a:p>
            <a:pPr marL="342900" indent="-342900" algn="just">
              <a:buAutoNum type="arabicPeriod"/>
            </a:pPr>
            <a:r>
              <a:rPr lang="ru-RU" dirty="0" smtClean="0"/>
              <a:t>Права ребёнка.                                                                       8</a:t>
            </a:r>
          </a:p>
          <a:p>
            <a:pPr marL="342900" indent="-342900" algn="just">
              <a:buAutoNum type="arabicPeriod"/>
            </a:pPr>
            <a:r>
              <a:rPr lang="ru-RU" dirty="0" smtClean="0"/>
              <a:t>Права и сказки.                                                                       12</a:t>
            </a:r>
          </a:p>
          <a:p>
            <a:pPr marL="342900" indent="-342900" algn="just">
              <a:buAutoNum type="arabicPeriod"/>
            </a:pPr>
            <a:r>
              <a:rPr lang="ru-RU" dirty="0" smtClean="0"/>
              <a:t>Загадки о правах ребёнка.                                                  17</a:t>
            </a:r>
          </a:p>
          <a:p>
            <a:pPr marL="342900" indent="-342900" algn="just">
              <a:buAutoNum type="arabicPeriod"/>
            </a:pPr>
            <a:r>
              <a:rPr lang="ru-RU" dirty="0" smtClean="0"/>
              <a:t>Поздравления с Всемирным Днём Ребёнка в стихах. 18</a:t>
            </a:r>
          </a:p>
          <a:p>
            <a:pPr marL="342900" indent="-342900" algn="just">
              <a:buAutoNum type="arabicPeriod"/>
            </a:pPr>
            <a:r>
              <a:rPr lang="ru-RU" dirty="0" smtClean="0"/>
              <a:t>Твой словарь.                                                                          20</a:t>
            </a:r>
          </a:p>
          <a:p>
            <a:pPr algn="just"/>
            <a:r>
              <a:rPr lang="ru-RU" dirty="0" smtClean="0"/>
              <a:t>      </a:t>
            </a:r>
            <a:r>
              <a:rPr lang="ru-RU" dirty="0"/>
              <a:t>Список использованной </a:t>
            </a:r>
            <a:r>
              <a:rPr lang="ru-RU" dirty="0" smtClean="0"/>
              <a:t>литературы                               23</a:t>
            </a:r>
          </a:p>
          <a:p>
            <a:pPr algn="just"/>
            <a:r>
              <a:rPr lang="ru-RU" dirty="0" smtClean="0"/>
              <a:t>      </a:t>
            </a:r>
            <a:endParaRPr lang="ru-RU" sz="1400" dirty="0" smtClean="0"/>
          </a:p>
          <a:p>
            <a:pPr marL="342900" indent="-342900" algn="just">
              <a:buAutoNum type="arabicPeriod"/>
            </a:pPr>
            <a:endParaRPr lang="ru-RU" sz="1400" dirty="0" smtClean="0"/>
          </a:p>
          <a:p>
            <a:pPr algn="just"/>
            <a:endParaRPr lang="ru-RU" sz="1400" dirty="0" smtClean="0"/>
          </a:p>
          <a:p>
            <a:pPr marL="342900" indent="-342900" algn="just">
              <a:buAutoNum type="arabicPeriod"/>
            </a:pPr>
            <a:endParaRPr lang="ru-RU" sz="1400" dirty="0" smtClean="0"/>
          </a:p>
          <a:p>
            <a:pPr marL="342900" indent="-342900" algn="just">
              <a:buAutoNum type="arabicPeriod"/>
            </a:pPr>
            <a:endParaRPr lang="ru-RU" sz="1400" dirty="0"/>
          </a:p>
          <a:p>
            <a:pPr algn="just"/>
            <a:endParaRPr lang="ru-RU" sz="1400" dirty="0"/>
          </a:p>
          <a:p>
            <a:pPr algn="just"/>
            <a:endParaRPr lang="ru-RU" sz="1400" b="1" dirty="0">
              <a:solidFill>
                <a:srgbClr val="9933FF"/>
              </a:solidFill>
            </a:endParaRPr>
          </a:p>
        </p:txBody>
      </p:sp>
      <p:sp>
        <p:nvSpPr>
          <p:cNvPr id="3" name="Номер слайда 2"/>
          <p:cNvSpPr>
            <a:spLocks noGrp="1"/>
          </p:cNvSpPr>
          <p:nvPr>
            <p:ph type="sldNum" sz="quarter" idx="12"/>
          </p:nvPr>
        </p:nvSpPr>
        <p:spPr/>
        <p:txBody>
          <a:bodyPr/>
          <a:lstStyle/>
          <a:p>
            <a:fld id="{725C68B6-61C2-468F-89AB-4B9F7531AA68}" type="slidenum">
              <a:rPr lang="ru-RU" smtClean="0">
                <a:solidFill>
                  <a:schemeClr val="tx1"/>
                </a:solidFill>
              </a:rPr>
              <a:pPr/>
              <a:t>3</a:t>
            </a:fld>
            <a:endParaRPr lang="ru-RU" dirty="0">
              <a:solidFill>
                <a:schemeClr val="tx1"/>
              </a:solidFill>
            </a:endParaRPr>
          </a:p>
        </p:txBody>
      </p:sp>
    </p:spTree>
    <p:extLst>
      <p:ext uri="{BB962C8B-B14F-4D97-AF65-F5344CB8AC3E}">
        <p14:creationId xmlns:p14="http://schemas.microsoft.com/office/powerpoint/2010/main" xmlns="" val="4264947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0"/>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466008" y="234256"/>
            <a:ext cx="3672408" cy="400110"/>
          </a:xfrm>
          <a:prstGeom prst="rect">
            <a:avLst/>
          </a:prstGeom>
          <a:noFill/>
        </p:spPr>
        <p:txBody>
          <a:bodyPr wrap="square" rtlCol="0">
            <a:spAutoFit/>
          </a:bodyPr>
          <a:lstStyle/>
          <a:p>
            <a:endParaRPr lang="ru-RU" dirty="0"/>
          </a:p>
        </p:txBody>
      </p:sp>
      <p:sp>
        <p:nvSpPr>
          <p:cNvPr id="4" name="TextBox 3"/>
          <p:cNvSpPr txBox="1"/>
          <p:nvPr/>
        </p:nvSpPr>
        <p:spPr>
          <a:xfrm>
            <a:off x="377776" y="243255"/>
            <a:ext cx="6696744" cy="9725739"/>
          </a:xfrm>
          <a:prstGeom prst="rect">
            <a:avLst/>
          </a:prstGeom>
          <a:noFill/>
        </p:spPr>
        <p:txBody>
          <a:bodyPr wrap="square" rtlCol="0">
            <a:spAutoFit/>
          </a:bodyPr>
          <a:lstStyle/>
          <a:p>
            <a:pPr algn="ctr"/>
            <a:endParaRPr lang="ru-RU" b="1" dirty="0" smtClean="0">
              <a:solidFill>
                <a:srgbClr val="FF0066"/>
              </a:solidFill>
            </a:endParaRPr>
          </a:p>
          <a:p>
            <a:pPr algn="ctr"/>
            <a:r>
              <a:rPr lang="ru-RU" b="1" dirty="0" smtClean="0"/>
              <a:t>ВВЕДЕНИЕ</a:t>
            </a:r>
            <a:endParaRPr lang="ru-RU" b="1" dirty="0"/>
          </a:p>
          <a:p>
            <a:pPr algn="just"/>
            <a:r>
              <a:rPr lang="ru-RU" sz="1400" dirty="0"/>
              <a:t> </a:t>
            </a:r>
          </a:p>
          <a:p>
            <a:pPr algn="just"/>
            <a:r>
              <a:rPr lang="ru-RU" sz="1800" dirty="0" smtClean="0"/>
              <a:t>     Ещё </a:t>
            </a:r>
            <a:r>
              <a:rPr lang="ru-RU" sz="1800" dirty="0"/>
              <a:t>с древних времён человечество понимало, что жизнь начинается с детства. Многие философы, мыслители поднимали в своих трудах проблему защиты детей</a:t>
            </a:r>
            <a:r>
              <a:rPr lang="ru-RU" sz="1800" dirty="0" smtClean="0"/>
              <a:t>.</a:t>
            </a:r>
          </a:p>
          <a:p>
            <a:pPr algn="just"/>
            <a:r>
              <a:rPr lang="ru-RU" sz="1800" dirty="0" smtClean="0"/>
              <a:t>     С </a:t>
            </a:r>
            <a:r>
              <a:rPr lang="ru-RU" sz="1800" dirty="0"/>
              <a:t>наступлением ХХ! века во всём мире эта проблема стоит особенно остро и объясняется рядом причин: социально-экономическая ситуация современного мира отражается, прежде всего, на детях. </a:t>
            </a:r>
          </a:p>
          <a:p>
            <a:pPr algn="just"/>
            <a:r>
              <a:rPr lang="ru-RU" sz="1800" dirty="0" smtClean="0"/>
              <a:t>  Понимая</a:t>
            </a:r>
            <a:r>
              <a:rPr lang="ru-RU" sz="1800" dirty="0"/>
              <a:t>, что дети – самое дорогое, что есть в любом обществе, вне зависимости от политического строя и религиозного вероисповедания, общественность стоит перед решением важнейшей проблемы: как защитить права ребёнка, сохранив тем самым генофонд нации?</a:t>
            </a:r>
          </a:p>
          <a:p>
            <a:pPr algn="just"/>
            <a:r>
              <a:rPr lang="ru-RU" sz="1800" dirty="0" smtClean="0"/>
              <a:t>  В </a:t>
            </a:r>
            <a:r>
              <a:rPr lang="ru-RU" sz="1800" dirty="0"/>
              <a:t>1923 году в Женеве Лига Наций приняла предложенную Международным союзом спасения детей Декларацию прав ребёнка. Это был первый международный правовой документ по охране прав и интересов детей. </a:t>
            </a:r>
            <a:endParaRPr lang="ru-RU" sz="1800" dirty="0" smtClean="0"/>
          </a:p>
          <a:p>
            <a:pPr algn="just"/>
            <a:r>
              <a:rPr lang="ru-RU" sz="1800" dirty="0" smtClean="0"/>
              <a:t>  По </a:t>
            </a:r>
            <a:r>
              <a:rPr lang="ru-RU" sz="1800" dirty="0"/>
              <a:t>необходимости разработки мер по охране прав ребёнка был создан Детский фонд ООН (ЮНИСЕФ), который осуществляет международную защиту прав ребёнка.</a:t>
            </a:r>
          </a:p>
          <a:p>
            <a:pPr algn="just"/>
            <a:r>
              <a:rPr lang="ru-RU" sz="1800" dirty="0" smtClean="0"/>
              <a:t>  В </a:t>
            </a:r>
            <a:r>
              <a:rPr lang="ru-RU" sz="1800" dirty="0"/>
              <a:t>настоящее время права и достоинство ребёнка нашей страны защищает международное и российское законодательство.</a:t>
            </a:r>
          </a:p>
          <a:p>
            <a:pPr algn="just"/>
            <a:r>
              <a:rPr lang="ru-RU" sz="1800" dirty="0" smtClean="0"/>
              <a:t>  Детский </a:t>
            </a:r>
            <a:r>
              <a:rPr lang="ru-RU" sz="1800" dirty="0"/>
              <a:t>фонд ООН – ЮНИСЕФ, осуществляющий международную защиту прав ребёнка, разработал следующие документы:</a:t>
            </a:r>
          </a:p>
          <a:p>
            <a:pPr algn="just"/>
            <a:r>
              <a:rPr lang="ru-RU" sz="1800" dirty="0" smtClean="0"/>
              <a:t>  Декларация </a:t>
            </a:r>
            <a:r>
              <a:rPr lang="ru-RU" sz="1800" dirty="0"/>
              <a:t>прав ребёнка (1959).</a:t>
            </a:r>
          </a:p>
          <a:p>
            <a:pPr algn="just"/>
            <a:r>
              <a:rPr lang="ru-RU" sz="1800" dirty="0" smtClean="0"/>
              <a:t>  Конвенция </a:t>
            </a:r>
            <a:r>
              <a:rPr lang="ru-RU" sz="1800" dirty="0"/>
              <a:t>ООН о правах ребёнка (1989) даёт определение понятия «жестокое обращение» и определяет меры защиты и признание прав каждого ребёнка.</a:t>
            </a:r>
          </a:p>
          <a:p>
            <a:pPr algn="just"/>
            <a:r>
              <a:rPr lang="ru-RU" sz="1800" dirty="0" smtClean="0"/>
              <a:t>  Всемирная </a:t>
            </a:r>
            <a:r>
              <a:rPr lang="ru-RU" sz="1800" dirty="0"/>
              <a:t>декларация об обеспечении выживания, защиты и развития детей (1990</a:t>
            </a:r>
            <a:r>
              <a:rPr lang="ru-RU" sz="1800" dirty="0" smtClean="0"/>
              <a:t>).</a:t>
            </a:r>
          </a:p>
          <a:p>
            <a:pPr algn="just"/>
            <a:endParaRPr lang="ru-RU" sz="1800" dirty="0"/>
          </a:p>
          <a:p>
            <a:pPr algn="just"/>
            <a:r>
              <a:rPr lang="ru-RU" sz="1400" dirty="0" smtClean="0"/>
              <a:t>  </a:t>
            </a:r>
            <a:endParaRPr lang="ru-RU" sz="1400" b="1" dirty="0">
              <a:solidFill>
                <a:srgbClr val="9933FF"/>
              </a:solidFill>
            </a:endParaRPr>
          </a:p>
        </p:txBody>
      </p:sp>
      <p:sp>
        <p:nvSpPr>
          <p:cNvPr id="3" name="Номер слайда 2"/>
          <p:cNvSpPr>
            <a:spLocks noGrp="1"/>
          </p:cNvSpPr>
          <p:nvPr>
            <p:ph type="sldNum" sz="quarter" idx="12"/>
          </p:nvPr>
        </p:nvSpPr>
        <p:spPr>
          <a:xfrm>
            <a:off x="233760" y="9523288"/>
            <a:ext cx="1722067" cy="546335"/>
          </a:xfrm>
        </p:spPr>
        <p:txBody>
          <a:bodyPr/>
          <a:lstStyle/>
          <a:p>
            <a:pPr algn="l"/>
            <a:fld id="{725C68B6-61C2-468F-89AB-4B9F7531AA68}" type="slidenum">
              <a:rPr lang="ru-RU" smtClean="0">
                <a:solidFill>
                  <a:schemeClr val="tx1"/>
                </a:solidFill>
              </a:rPr>
              <a:pPr algn="l"/>
              <a:t>4</a:t>
            </a:fld>
            <a:endParaRPr lang="ru-RU" dirty="0">
              <a:solidFill>
                <a:schemeClr val="tx1"/>
              </a:solidFill>
            </a:endParaRPr>
          </a:p>
        </p:txBody>
      </p:sp>
    </p:spTree>
    <p:extLst>
      <p:ext uri="{BB962C8B-B14F-4D97-AF65-F5344CB8AC3E}">
        <p14:creationId xmlns:p14="http://schemas.microsoft.com/office/powerpoint/2010/main" xmlns="" val="3345129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0"/>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2466008" y="234256"/>
            <a:ext cx="3672408" cy="400110"/>
          </a:xfrm>
          <a:prstGeom prst="rect">
            <a:avLst/>
          </a:prstGeom>
          <a:noFill/>
        </p:spPr>
        <p:txBody>
          <a:bodyPr wrap="square" rtlCol="0">
            <a:spAutoFit/>
          </a:bodyPr>
          <a:lstStyle/>
          <a:p>
            <a:endParaRPr lang="ru-RU" dirty="0"/>
          </a:p>
        </p:txBody>
      </p:sp>
      <p:sp>
        <p:nvSpPr>
          <p:cNvPr id="4" name="TextBox 3"/>
          <p:cNvSpPr txBox="1"/>
          <p:nvPr/>
        </p:nvSpPr>
        <p:spPr>
          <a:xfrm>
            <a:off x="377776" y="243255"/>
            <a:ext cx="6696744" cy="6401753"/>
          </a:xfrm>
          <a:prstGeom prst="rect">
            <a:avLst/>
          </a:prstGeom>
          <a:noFill/>
        </p:spPr>
        <p:txBody>
          <a:bodyPr wrap="square" rtlCol="0">
            <a:spAutoFit/>
          </a:bodyPr>
          <a:lstStyle/>
          <a:p>
            <a:pPr algn="just"/>
            <a:endParaRPr lang="ru-RU" sz="1800" dirty="0"/>
          </a:p>
          <a:p>
            <a:pPr algn="just"/>
            <a:r>
              <a:rPr lang="ru-RU" sz="1400" dirty="0" smtClean="0"/>
              <a:t>  </a:t>
            </a:r>
            <a:r>
              <a:rPr lang="ru-RU" sz="1800" b="1" dirty="0" smtClean="0"/>
              <a:t>Российской </a:t>
            </a:r>
            <a:r>
              <a:rPr lang="ru-RU" sz="1800" b="1" dirty="0"/>
              <a:t>Федерацией принят целый ряд законодательных актов:</a:t>
            </a:r>
          </a:p>
          <a:p>
            <a:pPr marL="285750" indent="-285750" algn="just">
              <a:buBlip>
                <a:blip r:embed="rId4"/>
              </a:buBlip>
            </a:pPr>
            <a:r>
              <a:rPr lang="ru-RU" sz="1800" dirty="0"/>
              <a:t>Уголовный кодекс РФ предусматривает ответственность за совершение насилия в отношении несовершеннолетних граждан.</a:t>
            </a:r>
          </a:p>
          <a:p>
            <a:pPr marL="285750" indent="-285750" algn="just">
              <a:buBlip>
                <a:blip r:embed="rId4"/>
              </a:buBlip>
            </a:pPr>
            <a:r>
              <a:rPr lang="ru-RU" sz="1800" dirty="0"/>
              <a:t>Семейный кодекс РФ (1996) оговаривает, что родители не вправе причинять вред физическому и психическому здоровью детей, их нравственному развитию и применяет меру: «лишение родительских прав».</a:t>
            </a:r>
          </a:p>
          <a:p>
            <a:pPr marL="285750" indent="-285750" algn="just">
              <a:buBlip>
                <a:blip r:embed="rId4"/>
              </a:buBlip>
            </a:pPr>
            <a:r>
              <a:rPr lang="ru-RU" sz="1800" dirty="0"/>
              <a:t>Федеральный Закон «Об основных гарантиях прав ребёнка в РФ» специально выделяет особую категорию детей, которые нуждаются в защите со стороны государства. Наряду с детьми-инвалидами и жертвами вооружённых конфликтов, к этой категории относятся дети с отклонениями в поведении. Закон конкретизирует понятие о механизмах соблюдения этих прав.</a:t>
            </a:r>
          </a:p>
          <a:p>
            <a:pPr marL="285750" indent="-285750" algn="just">
              <a:buBlip>
                <a:blip r:embed="rId4"/>
              </a:buBlip>
            </a:pPr>
            <a:r>
              <a:rPr lang="ru-RU" sz="1800" dirty="0"/>
              <a:t>Закон РФ «Об образовании» утверждает право ребёнка на уважение его человеческого достоинства.</a:t>
            </a:r>
          </a:p>
          <a:p>
            <a:pPr marL="285750" indent="-285750" algn="just">
              <a:buBlip>
                <a:blip r:embed="rId4"/>
              </a:buBlip>
            </a:pPr>
            <a:r>
              <a:rPr lang="ru-RU" sz="1800" dirty="0"/>
              <a:t>Закон РФ «О защите прав детей» гласит: «Жестокое обращение с детьми, физическое и психологическое насилие над ними запрещены».</a:t>
            </a:r>
          </a:p>
          <a:p>
            <a:pPr algn="just"/>
            <a:endParaRPr lang="ru-RU" sz="1800" dirty="0"/>
          </a:p>
          <a:p>
            <a:pPr algn="just"/>
            <a:endParaRPr lang="ru-RU" sz="1400" b="1" dirty="0">
              <a:solidFill>
                <a:srgbClr val="9933FF"/>
              </a:solidFill>
            </a:endParaRPr>
          </a:p>
        </p:txBody>
      </p:sp>
      <p:sp>
        <p:nvSpPr>
          <p:cNvPr id="3" name="Номер слайда 2"/>
          <p:cNvSpPr>
            <a:spLocks noGrp="1"/>
          </p:cNvSpPr>
          <p:nvPr>
            <p:ph type="sldNum" sz="quarter" idx="12"/>
          </p:nvPr>
        </p:nvSpPr>
        <p:spPr/>
        <p:txBody>
          <a:bodyPr/>
          <a:lstStyle/>
          <a:p>
            <a:fld id="{725C68B6-61C2-468F-89AB-4B9F7531AA68}" type="slidenum">
              <a:rPr lang="ru-RU" smtClean="0">
                <a:solidFill>
                  <a:schemeClr val="tx1"/>
                </a:solidFill>
              </a:rPr>
              <a:pPr/>
              <a:t>5</a:t>
            </a:fld>
            <a:endParaRPr lang="ru-RU" dirty="0">
              <a:solidFill>
                <a:schemeClr val="tx1"/>
              </a:solidFill>
            </a:endParaRPr>
          </a:p>
        </p:txBody>
      </p:sp>
      <p:pic>
        <p:nvPicPr>
          <p:cNvPr id="1026" name="Picture 2" descr="G:\Дети\a7016964007d.png"/>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593799" y="6138913"/>
            <a:ext cx="2627273" cy="3162560"/>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G:\Дети\aa3ecdcf498f.png"/>
          <p:cNvPicPr>
            <a:picLocks noChangeAspect="1" noChangeArrowheads="1"/>
          </p:cNvPicPr>
          <p:nvPr/>
        </p:nvPicPr>
        <p:blipFill>
          <a:blip r:embed="rId6" cstate="email">
            <a:extLst>
              <a:ext uri="{28A0092B-C50C-407E-A947-70E740481C1C}">
                <a14:useLocalDpi xmlns:a14="http://schemas.microsoft.com/office/drawing/2010/main" xmlns="" val="0"/>
              </a:ext>
            </a:extLst>
          </a:blip>
          <a:srcRect/>
          <a:stretch>
            <a:fillRect/>
          </a:stretch>
        </p:blipFill>
        <p:spPr bwMode="auto">
          <a:xfrm>
            <a:off x="4554312" y="5701023"/>
            <a:ext cx="1800225" cy="3600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69803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0"/>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44033" name="Rectangle 1"/>
          <p:cNvSpPr>
            <a:spLocks noChangeArrowheads="1"/>
          </p:cNvSpPr>
          <p:nvPr/>
        </p:nvSpPr>
        <p:spPr bwMode="auto">
          <a:xfrm>
            <a:off x="475434" y="627427"/>
            <a:ext cx="6311054" cy="97872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i="0" u="none" strike="noStrike" cap="none" normalizeH="0" baseline="0" dirty="0" smtClean="0">
                <a:ln>
                  <a:noFill/>
                </a:ln>
                <a:effectLst/>
                <a:latin typeface="Monotype Corsiva" pitchFamily="66" charset="0"/>
                <a:ea typeface="Calibri" pitchFamily="34" charset="0"/>
                <a:cs typeface="Times New Roman" pitchFamily="18" charset="0"/>
              </a:rPr>
              <a:t>Как у всех других людей</a:t>
            </a:r>
            <a:endParaRPr kumimoji="0" lang="ru-RU" sz="1400" i="0" u="none" strike="noStrike" cap="none" normalizeH="0" baseline="0" dirty="0" smtClean="0">
              <a:ln>
                <a:noFill/>
              </a:ln>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effectLst/>
                <a:latin typeface="Monotype Corsiva" pitchFamily="66" charset="0"/>
                <a:ea typeface="Calibri" pitchFamily="34" charset="0"/>
                <a:cs typeface="Times New Roman" pitchFamily="18" charset="0"/>
              </a:rPr>
              <a:t>Есть права у малышей,</a:t>
            </a:r>
            <a:endParaRPr kumimoji="0" lang="ru-RU" sz="1400" i="0" u="none" strike="noStrike" cap="none" normalizeH="0" baseline="0" dirty="0" smtClean="0">
              <a:ln>
                <a:noFill/>
              </a:ln>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effectLst/>
                <a:latin typeface="Monotype Corsiva" pitchFamily="66" charset="0"/>
                <a:ea typeface="Calibri" pitchFamily="34" charset="0"/>
                <a:cs typeface="Times New Roman" pitchFamily="18" charset="0"/>
              </a:rPr>
              <a:t>Мысли есть свои и взгляды,</a:t>
            </a:r>
            <a:endParaRPr kumimoji="0" lang="ru-RU" sz="1400" i="0" u="none" strike="noStrike" cap="none" normalizeH="0" baseline="0" dirty="0" smtClean="0">
              <a:ln>
                <a:noFill/>
              </a:ln>
              <a:effectLst/>
              <a:latin typeface="Monotype Corsiva"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i="0" u="none" strike="noStrike" cap="none" normalizeH="0" baseline="0" dirty="0" smtClean="0">
                <a:ln>
                  <a:noFill/>
                </a:ln>
                <a:effectLst/>
                <a:latin typeface="Monotype Corsiva" pitchFamily="66" charset="0"/>
                <a:ea typeface="Calibri" pitchFamily="34" charset="0"/>
                <a:cs typeface="Times New Roman" pitchFamily="18" charset="0"/>
              </a:rPr>
              <a:t>Это взрослым помнить надо.</a:t>
            </a:r>
          </a:p>
          <a:p>
            <a:pPr marL="0" marR="0" lvl="0" indent="0" algn="ctr" defTabSz="914400" rtl="0" eaLnBrk="0" fontAlgn="base" latinLnBrk="0" hangingPunct="0">
              <a:lnSpc>
                <a:spcPct val="100000"/>
              </a:lnSpc>
              <a:spcBef>
                <a:spcPct val="0"/>
              </a:spcBef>
              <a:spcAft>
                <a:spcPct val="0"/>
              </a:spcAft>
              <a:buClrTx/>
              <a:buSzTx/>
              <a:buFontTx/>
              <a:buNone/>
              <a:tabLst/>
            </a:pPr>
            <a:endParaRPr lang="ru-RU" sz="1400" dirty="0" smtClean="0">
              <a:latin typeface="Monotype Corsiva" pitchFamily="66" charset="0"/>
              <a:cs typeface="Times New Roman" pitchFamily="18" charset="0"/>
            </a:endParaRPr>
          </a:p>
          <a:p>
            <a:pPr algn="ctr"/>
            <a:r>
              <a:rPr lang="ru-RU" sz="1400" dirty="0" smtClean="0">
                <a:latin typeface="Monotype Corsiva" pitchFamily="66" charset="0"/>
              </a:rPr>
              <a:t>Детям с самого рожденья </a:t>
            </a:r>
          </a:p>
          <a:p>
            <a:pPr algn="ctr"/>
            <a:r>
              <a:rPr lang="ru-RU" sz="1400" dirty="0" smtClean="0">
                <a:latin typeface="Monotype Corsiva" pitchFamily="66" charset="0"/>
              </a:rPr>
              <a:t>Требуется уваженье.</a:t>
            </a:r>
          </a:p>
          <a:p>
            <a:pPr algn="ctr"/>
            <a:r>
              <a:rPr lang="ru-RU" sz="1400" dirty="0" smtClean="0">
                <a:latin typeface="Monotype Corsiva" pitchFamily="66" charset="0"/>
              </a:rPr>
              <a:t>Крохи без него страдают</a:t>
            </a:r>
          </a:p>
          <a:p>
            <a:pPr algn="ctr"/>
            <a:r>
              <a:rPr lang="ru-RU" sz="1400" dirty="0" smtClean="0">
                <a:latin typeface="Monotype Corsiva" pitchFamily="66" charset="0"/>
              </a:rPr>
              <a:t>И безудержно рыдают.</a:t>
            </a:r>
          </a:p>
          <a:p>
            <a:pPr algn="ctr"/>
            <a:endParaRPr lang="ru-RU" sz="1400" dirty="0" smtClean="0">
              <a:latin typeface="Monotype Corsiva" pitchFamily="66" charset="0"/>
            </a:endParaRPr>
          </a:p>
          <a:p>
            <a:pPr algn="ctr"/>
            <a:r>
              <a:rPr lang="ru-RU" sz="1400" dirty="0" smtClean="0">
                <a:latin typeface="Monotype Corsiva" pitchFamily="66" charset="0"/>
              </a:rPr>
              <a:t>Дети требуют вниманья, </a:t>
            </a:r>
          </a:p>
          <a:p>
            <a:pPr algn="ctr"/>
            <a:r>
              <a:rPr lang="ru-RU" sz="1400" dirty="0" smtClean="0">
                <a:latin typeface="Monotype Corsiva" pitchFamily="66" charset="0"/>
              </a:rPr>
              <a:t>Состраданья, пониманья,</a:t>
            </a:r>
          </a:p>
          <a:p>
            <a:pPr algn="ctr"/>
            <a:r>
              <a:rPr lang="ru-RU" sz="1400" dirty="0" smtClean="0">
                <a:latin typeface="Monotype Corsiva" pitchFamily="66" charset="0"/>
              </a:rPr>
              <a:t>Бесконечного прощенья</a:t>
            </a:r>
          </a:p>
          <a:p>
            <a:pPr algn="ctr"/>
            <a:r>
              <a:rPr lang="ru-RU" sz="1400" dirty="0" smtClean="0">
                <a:latin typeface="Monotype Corsiva" pitchFamily="66" charset="0"/>
              </a:rPr>
              <a:t>За плохое поведенье.</a:t>
            </a:r>
          </a:p>
          <a:p>
            <a:pPr algn="ctr"/>
            <a:endParaRPr lang="ru-RU" sz="1400" dirty="0" smtClean="0">
              <a:latin typeface="Monotype Corsiva" pitchFamily="66" charset="0"/>
            </a:endParaRPr>
          </a:p>
          <a:p>
            <a:pPr algn="ctr"/>
            <a:r>
              <a:rPr lang="ru-RU" sz="1400" dirty="0" smtClean="0">
                <a:latin typeface="Monotype Corsiva" pitchFamily="66" charset="0"/>
              </a:rPr>
              <a:t>Деток нужно угощать, </a:t>
            </a:r>
          </a:p>
          <a:p>
            <a:pPr algn="ctr"/>
            <a:r>
              <a:rPr lang="ru-RU" sz="1400" dirty="0" smtClean="0">
                <a:latin typeface="Monotype Corsiva" pitchFamily="66" charset="0"/>
              </a:rPr>
              <a:t>Это так легко понять, </a:t>
            </a:r>
          </a:p>
          <a:p>
            <a:pPr algn="ctr"/>
            <a:r>
              <a:rPr lang="ru-RU" sz="1400" dirty="0" smtClean="0">
                <a:latin typeface="Monotype Corsiva" pitchFamily="66" charset="0"/>
              </a:rPr>
              <a:t>Жизнь без вкусностей скучна, </a:t>
            </a:r>
          </a:p>
          <a:p>
            <a:pPr algn="ctr"/>
            <a:r>
              <a:rPr lang="ru-RU" sz="1400" dirty="0" smtClean="0">
                <a:latin typeface="Monotype Corsiva" pitchFamily="66" charset="0"/>
              </a:rPr>
              <a:t>Очень грустная она.</a:t>
            </a:r>
          </a:p>
          <a:p>
            <a:pPr algn="ctr"/>
            <a:endParaRPr lang="ru-RU" sz="1400" dirty="0" smtClean="0">
              <a:latin typeface="Monotype Corsiva" pitchFamily="66" charset="0"/>
            </a:endParaRPr>
          </a:p>
          <a:p>
            <a:pPr algn="ctr"/>
            <a:r>
              <a:rPr lang="ru-RU" sz="1400" dirty="0" smtClean="0">
                <a:latin typeface="Monotype Corsiva" pitchFamily="66" charset="0"/>
              </a:rPr>
              <a:t>Про подарки не забудьте,</a:t>
            </a:r>
          </a:p>
          <a:p>
            <a:pPr algn="ctr"/>
            <a:r>
              <a:rPr lang="ru-RU" sz="1400" dirty="0" smtClean="0">
                <a:latin typeface="Monotype Corsiva" pitchFamily="66" charset="0"/>
              </a:rPr>
              <a:t>Здесь внимательнее будьте, </a:t>
            </a:r>
          </a:p>
          <a:p>
            <a:pPr algn="ctr"/>
            <a:r>
              <a:rPr lang="ru-RU" sz="1400" dirty="0" smtClean="0">
                <a:latin typeface="Monotype Corsiva" pitchFamily="66" charset="0"/>
              </a:rPr>
              <a:t>Детям нужно все на свете, </a:t>
            </a:r>
          </a:p>
          <a:p>
            <a:pPr algn="ctr"/>
            <a:r>
              <a:rPr lang="ru-RU" sz="1400" dirty="0" smtClean="0">
                <a:latin typeface="Monotype Corsiva" pitchFamily="66" charset="0"/>
              </a:rPr>
              <a:t>Без подарков плохо детям!</a:t>
            </a:r>
          </a:p>
          <a:p>
            <a:pPr algn="ctr"/>
            <a:endParaRPr lang="ru-RU" sz="1400" dirty="0" smtClean="0">
              <a:latin typeface="Monotype Corsiva" pitchFamily="66" charset="0"/>
            </a:endParaRPr>
          </a:p>
          <a:p>
            <a:pPr algn="ctr"/>
            <a:r>
              <a:rPr lang="ru-RU" sz="1400" dirty="0" smtClean="0">
                <a:latin typeface="Monotype Corsiva" pitchFamily="66" charset="0"/>
              </a:rPr>
              <a:t>Нужно с детками играть,</a:t>
            </a:r>
          </a:p>
          <a:p>
            <a:pPr algn="ctr"/>
            <a:r>
              <a:rPr lang="ru-RU" sz="1400" dirty="0" smtClean="0">
                <a:latin typeface="Monotype Corsiva" pitchFamily="66" charset="0"/>
              </a:rPr>
              <a:t>Нужно сказки им читать,</a:t>
            </a:r>
          </a:p>
          <a:p>
            <a:pPr algn="ctr"/>
            <a:r>
              <a:rPr lang="ru-RU" sz="1400" dirty="0" smtClean="0">
                <a:latin typeface="Monotype Corsiva" pitchFamily="66" charset="0"/>
              </a:rPr>
              <a:t>С ними нужно говорить,</a:t>
            </a:r>
          </a:p>
          <a:p>
            <a:pPr algn="ctr"/>
            <a:r>
              <a:rPr lang="ru-RU" sz="1400" dirty="0" smtClean="0">
                <a:latin typeface="Monotype Corsiva" pitchFamily="66" charset="0"/>
              </a:rPr>
              <a:t>Чтобы им мудрее быть.</a:t>
            </a:r>
          </a:p>
          <a:p>
            <a:pPr algn="ctr"/>
            <a:endParaRPr lang="ru-RU" sz="1400" dirty="0" smtClean="0">
              <a:latin typeface="Monotype Corsiva" pitchFamily="66" charset="0"/>
            </a:endParaRPr>
          </a:p>
          <a:p>
            <a:pPr algn="ctr"/>
            <a:r>
              <a:rPr lang="ru-RU" sz="1400" dirty="0" smtClean="0">
                <a:latin typeface="Monotype Corsiva" pitchFamily="66" charset="0"/>
              </a:rPr>
              <a:t>И напомним заодно </a:t>
            </a:r>
          </a:p>
          <a:p>
            <a:pPr algn="ctr"/>
            <a:r>
              <a:rPr lang="ru-RU" sz="1400" dirty="0" smtClean="0">
                <a:latin typeface="Monotype Corsiva" pitchFamily="66" charset="0"/>
              </a:rPr>
              <a:t>Бить детей запрещено,</a:t>
            </a:r>
          </a:p>
          <a:p>
            <a:pPr algn="ctr"/>
            <a:r>
              <a:rPr lang="ru-RU" sz="1400" dirty="0" smtClean="0">
                <a:latin typeface="Monotype Corsiva" pitchFamily="66" charset="0"/>
              </a:rPr>
              <a:t>Это просто преступленье,</a:t>
            </a:r>
          </a:p>
          <a:p>
            <a:pPr algn="ctr"/>
            <a:r>
              <a:rPr lang="ru-RU" sz="1400" dirty="0" smtClean="0">
                <a:latin typeface="Monotype Corsiva" pitchFamily="66" charset="0"/>
              </a:rPr>
              <a:t>Это над детьми глумленье.</a:t>
            </a:r>
          </a:p>
          <a:p>
            <a:pPr algn="ctr"/>
            <a:endParaRPr lang="ru-RU" sz="1400" dirty="0" smtClean="0">
              <a:latin typeface="Monotype Corsiva" pitchFamily="66" charset="0"/>
            </a:endParaRPr>
          </a:p>
          <a:p>
            <a:pPr algn="ctr"/>
            <a:r>
              <a:rPr lang="ru-RU" sz="1400" dirty="0" smtClean="0">
                <a:latin typeface="Monotype Corsiva" pitchFamily="66" charset="0"/>
              </a:rPr>
              <a:t>Целовать их нужно чаще,</a:t>
            </a:r>
          </a:p>
          <a:p>
            <a:pPr algn="ctr"/>
            <a:r>
              <a:rPr lang="ru-RU" sz="1400" dirty="0" smtClean="0">
                <a:latin typeface="Monotype Corsiva" pitchFamily="66" charset="0"/>
              </a:rPr>
              <a:t>И подольше, и почаще,</a:t>
            </a:r>
          </a:p>
          <a:p>
            <a:pPr algn="ctr"/>
            <a:r>
              <a:rPr lang="ru-RU" sz="1400" dirty="0" smtClean="0">
                <a:latin typeface="Monotype Corsiva" pitchFamily="66" charset="0"/>
              </a:rPr>
              <a:t>Чтобы глазки их сверкали,</a:t>
            </a:r>
          </a:p>
          <a:p>
            <a:pPr algn="ctr"/>
            <a:r>
              <a:rPr lang="ru-RU" sz="1400" dirty="0" smtClean="0">
                <a:latin typeface="Monotype Corsiva" pitchFamily="66" charset="0"/>
              </a:rPr>
              <a:t>Чтобы ранки заживали.</a:t>
            </a:r>
          </a:p>
          <a:p>
            <a:pPr algn="ctr"/>
            <a:endParaRPr lang="ru-RU" sz="1400" dirty="0" smtClean="0">
              <a:latin typeface="Monotype Corsiva" pitchFamily="66" charset="0"/>
            </a:endParaRPr>
          </a:p>
          <a:p>
            <a:pPr algn="ctr"/>
            <a:r>
              <a:rPr lang="ru-RU" sz="1400" dirty="0" smtClean="0">
                <a:latin typeface="Monotype Corsiva" pitchFamily="66" charset="0"/>
              </a:rPr>
              <a:t>Чтобы взрослым не грубили,</a:t>
            </a:r>
          </a:p>
          <a:p>
            <a:pPr algn="ctr"/>
            <a:r>
              <a:rPr lang="ru-RU" sz="1400" dirty="0" smtClean="0">
                <a:latin typeface="Monotype Corsiva" pitchFamily="66" charset="0"/>
              </a:rPr>
              <a:t>И ответственными были,</a:t>
            </a:r>
          </a:p>
          <a:p>
            <a:pPr algn="ctr"/>
            <a:r>
              <a:rPr lang="ru-RU" sz="1400" dirty="0" smtClean="0">
                <a:latin typeface="Monotype Corsiva" pitchFamily="66" charset="0"/>
              </a:rPr>
              <a:t>Чтобы добрыми росли,</a:t>
            </a:r>
          </a:p>
          <a:p>
            <a:pPr algn="ctr"/>
            <a:r>
              <a:rPr lang="ru-RU" sz="1400" dirty="0" smtClean="0">
                <a:latin typeface="Monotype Corsiva" pitchFamily="66" charset="0"/>
              </a:rPr>
              <a:t>Им нужна гора любви!</a:t>
            </a:r>
          </a:p>
          <a:p>
            <a:pPr algn="ctr"/>
            <a:endParaRPr lang="ru-RU" sz="1400" dirty="0" smtClean="0">
              <a:latin typeface="Monotype Corsiva" pitchFamily="66" charset="0"/>
            </a:endParaRPr>
          </a:p>
        </p:txBody>
      </p:sp>
      <p:pic>
        <p:nvPicPr>
          <p:cNvPr id="1026" name="Picture 2" descr="F:\прозрачные рамки\post-30262-1204726609.jpg"/>
          <p:cNvPicPr>
            <a:picLocks noChangeAspect="1" noChangeArrowheads="1"/>
          </p:cNvPicPr>
          <p:nvPr/>
        </p:nvPicPr>
        <p:blipFill rotWithShape="1">
          <a:blip r:embed="rId4" cstate="email">
            <a:extLst>
              <a:ext uri="{BEBA8EAE-BF5A-486C-A8C5-ECC9F3942E4B}">
                <a14:imgProps xmlns:a14="http://schemas.microsoft.com/office/drawing/2010/main" xmlns="">
                  <a14:imgLayer r:embed="rId5">
                    <a14:imgEffect>
                      <a14:backgroundRemoval t="10000" b="90000" l="5000" r="45000"/>
                    </a14:imgEffect>
                  </a14:imgLayer>
                </a14:imgProps>
              </a:ext>
              <a:ext uri="{28A0092B-C50C-407E-A947-70E740481C1C}">
                <a14:useLocalDpi xmlns:a14="http://schemas.microsoft.com/office/drawing/2010/main" xmlns="" val="0"/>
              </a:ext>
            </a:extLst>
          </a:blip>
          <a:srcRect/>
          <a:stretch/>
        </p:blipFill>
        <p:spPr bwMode="auto">
          <a:xfrm>
            <a:off x="0" y="70433"/>
            <a:ext cx="2587724" cy="545064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F:\прозрачные рамки\post-30262-1204726609.jpg"/>
          <p:cNvPicPr>
            <a:picLocks noChangeAspect="1" noChangeArrowheads="1"/>
          </p:cNvPicPr>
          <p:nvPr/>
        </p:nvPicPr>
        <p:blipFill rotWithShape="1">
          <a:blip r:embed="rId4" cstate="email">
            <a:extLst>
              <a:ext uri="{BEBA8EAE-BF5A-486C-A8C5-ECC9F3942E4B}">
                <a14:imgProps xmlns:a14="http://schemas.microsoft.com/office/drawing/2010/main" xmlns="">
                  <a14:imgLayer r:embed="rId5">
                    <a14:imgEffect>
                      <a14:backgroundRemoval t="10000" b="90000" l="5000" r="45000"/>
                    </a14:imgEffect>
                  </a14:imgLayer>
                </a14:imgProps>
              </a:ext>
              <a:ext uri="{28A0092B-C50C-407E-A947-70E740481C1C}">
                <a14:useLocalDpi xmlns:a14="http://schemas.microsoft.com/office/drawing/2010/main" xmlns="" val="0"/>
              </a:ext>
            </a:extLst>
          </a:blip>
          <a:srcRect/>
          <a:stretch/>
        </p:blipFill>
        <p:spPr bwMode="auto">
          <a:xfrm>
            <a:off x="4813648" y="-45144"/>
            <a:ext cx="2587724" cy="545064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a:xfrm>
            <a:off x="161752" y="9451280"/>
            <a:ext cx="1722067" cy="546335"/>
          </a:xfrm>
        </p:spPr>
        <p:txBody>
          <a:bodyPr/>
          <a:lstStyle/>
          <a:p>
            <a:pPr algn="l"/>
            <a:fld id="{725C68B6-61C2-468F-89AB-4B9F7531AA68}" type="slidenum">
              <a:rPr lang="ru-RU" smtClean="0">
                <a:solidFill>
                  <a:schemeClr val="tx1"/>
                </a:solidFill>
              </a:rPr>
              <a:pPr algn="l"/>
              <a:t>6</a:t>
            </a:fld>
            <a:endParaRPr lang="ru-RU" dirty="0">
              <a:solidFill>
                <a:schemeClr val="tx1"/>
              </a:solidFill>
            </a:endParaRPr>
          </a:p>
        </p:txBody>
      </p:sp>
    </p:spTree>
    <p:extLst>
      <p:ext uri="{BB962C8B-B14F-4D97-AF65-F5344CB8AC3E}">
        <p14:creationId xmlns:p14="http://schemas.microsoft.com/office/powerpoint/2010/main" xmlns="" val="3345129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pic>
        <p:nvPicPr>
          <p:cNvPr id="9219" name="Picture 3"/>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546872" y="344454"/>
            <a:ext cx="2381250" cy="3571875"/>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Рисунок 4"/>
          <p:cNvPicPr/>
          <p:nvPr/>
        </p:nvPicPr>
        <p:blipFill>
          <a:blip r:embed="rId5" cstate="email"/>
          <a:stretch>
            <a:fillRect/>
          </a:stretch>
        </p:blipFill>
        <p:spPr>
          <a:xfrm>
            <a:off x="460378" y="5274816"/>
            <a:ext cx="2515386" cy="3888432"/>
          </a:xfrm>
          <a:prstGeom prst="rect">
            <a:avLst/>
          </a:prstGeom>
          <a:ln>
            <a:noFill/>
          </a:ln>
          <a:effectLst>
            <a:softEdge rad="112500"/>
          </a:effectLst>
        </p:spPr>
      </p:pic>
      <p:sp>
        <p:nvSpPr>
          <p:cNvPr id="9" name="TextBox 8"/>
          <p:cNvSpPr txBox="1"/>
          <p:nvPr/>
        </p:nvSpPr>
        <p:spPr>
          <a:xfrm>
            <a:off x="2975764" y="415892"/>
            <a:ext cx="4000528" cy="3477875"/>
          </a:xfrm>
          <a:prstGeom prst="rect">
            <a:avLst/>
          </a:prstGeom>
          <a:noFill/>
        </p:spPr>
        <p:txBody>
          <a:bodyPr wrap="square" rtlCol="0">
            <a:spAutoFit/>
          </a:bodyPr>
          <a:lstStyle/>
          <a:p>
            <a:pPr algn="ctr"/>
            <a:r>
              <a:rPr lang="ru-RU" b="1" dirty="0" smtClean="0"/>
              <a:t>Павел Алексеевич Астахов</a:t>
            </a:r>
          </a:p>
          <a:p>
            <a:pPr algn="ctr"/>
            <a:r>
              <a:rPr lang="ru-RU" b="1" dirty="0" smtClean="0"/>
              <a:t>Уполномоченный при Президенте РФ по правам ребёнка</a:t>
            </a:r>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p:txBody>
      </p:sp>
      <p:sp>
        <p:nvSpPr>
          <p:cNvPr id="11" name="TextBox 10"/>
          <p:cNvSpPr txBox="1"/>
          <p:nvPr/>
        </p:nvSpPr>
        <p:spPr>
          <a:xfrm>
            <a:off x="3003541" y="5346824"/>
            <a:ext cx="4000528" cy="3046988"/>
          </a:xfrm>
          <a:prstGeom prst="rect">
            <a:avLst/>
          </a:prstGeom>
          <a:noFill/>
        </p:spPr>
        <p:txBody>
          <a:bodyPr wrap="square" rtlCol="0">
            <a:spAutoFit/>
          </a:bodyPr>
          <a:lstStyle/>
          <a:p>
            <a:pPr algn="ctr"/>
            <a:endParaRPr lang="ru-RU" b="1" dirty="0" smtClean="0"/>
          </a:p>
          <a:p>
            <a:pPr algn="ctr"/>
            <a:r>
              <a:rPr lang="ru-RU" b="1" dirty="0" smtClean="0"/>
              <a:t>Дмитрий Владимирович </a:t>
            </a:r>
            <a:r>
              <a:rPr lang="ru-RU" b="1" dirty="0" err="1" smtClean="0"/>
              <a:t>Кислицын</a:t>
            </a:r>
            <a:endParaRPr lang="ru-RU" dirty="0" smtClean="0"/>
          </a:p>
          <a:p>
            <a:pPr algn="ctr"/>
            <a:r>
              <a:rPr lang="ru-RU" b="1" dirty="0" smtClean="0"/>
              <a:t>Уполномоченный по правам ребёнка в Кемеровской области</a:t>
            </a:r>
          </a:p>
          <a:p>
            <a:pPr algn="just"/>
            <a:r>
              <a:rPr lang="ru-RU" sz="1800" dirty="0"/>
              <a:t>С 1 января 2009 года назначен на должность Уполномоченного по правам ребенка в Кемеровской области.</a:t>
            </a:r>
            <a:endParaRPr lang="ru-RU" sz="1800" dirty="0" smtClean="0"/>
          </a:p>
          <a:p>
            <a:endParaRPr lang="ru-RU" dirty="0"/>
          </a:p>
        </p:txBody>
      </p:sp>
      <p:sp>
        <p:nvSpPr>
          <p:cNvPr id="12" name="TextBox 11"/>
          <p:cNvSpPr txBox="1"/>
          <p:nvPr/>
        </p:nvSpPr>
        <p:spPr>
          <a:xfrm>
            <a:off x="3047202" y="1558900"/>
            <a:ext cx="4071966" cy="2862322"/>
          </a:xfrm>
          <a:prstGeom prst="rect">
            <a:avLst/>
          </a:prstGeom>
          <a:noFill/>
        </p:spPr>
        <p:txBody>
          <a:bodyPr wrap="square" rtlCol="0">
            <a:spAutoFit/>
          </a:bodyPr>
          <a:lstStyle/>
          <a:p>
            <a:pPr algn="just"/>
            <a:r>
              <a:rPr lang="ru-RU" sz="1800" dirty="0"/>
              <a:t>30 декабря 2009 года указом Президента Российской Федерации Д. А. Медведева Павел Астахов был назначен Уполномоченным при Президенте Российской Федерации по правам ребёнка. Астахов сменил на этом посту Алексея Голованя, проработавшего всего четыре месяца и внезапно подавшего в отставку 26 декабря 2009 года. </a:t>
            </a:r>
          </a:p>
        </p:txBody>
      </p:sp>
      <p:sp>
        <p:nvSpPr>
          <p:cNvPr id="2" name="Номер слайда 1"/>
          <p:cNvSpPr>
            <a:spLocks noGrp="1"/>
          </p:cNvSpPr>
          <p:nvPr>
            <p:ph type="sldNum" sz="quarter" idx="12"/>
          </p:nvPr>
        </p:nvSpPr>
        <p:spPr/>
        <p:txBody>
          <a:bodyPr/>
          <a:lstStyle/>
          <a:p>
            <a:fld id="{725C68B6-61C2-468F-89AB-4B9F7531AA68}" type="slidenum">
              <a:rPr lang="ru-RU" smtClean="0">
                <a:solidFill>
                  <a:schemeClr val="tx1"/>
                </a:solidFill>
              </a:rPr>
              <a:pPr/>
              <a:t>7</a:t>
            </a:fld>
            <a:endParaRPr lang="ru-RU" dirty="0">
              <a:solidFill>
                <a:schemeClr val="tx1"/>
              </a:solidFill>
            </a:endParaRPr>
          </a:p>
        </p:txBody>
      </p:sp>
    </p:spTree>
    <p:extLst>
      <p:ext uri="{BB962C8B-B14F-4D97-AF65-F5344CB8AC3E}">
        <p14:creationId xmlns:p14="http://schemas.microsoft.com/office/powerpoint/2010/main" xmlns="" val="26129536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377776" y="234256"/>
            <a:ext cx="6768752" cy="10064294"/>
          </a:xfrm>
          <a:prstGeom prst="rect">
            <a:avLst/>
          </a:prstGeom>
        </p:spPr>
        <p:txBody>
          <a:bodyPr wrap="square">
            <a:spAutoFit/>
          </a:bodyPr>
          <a:lstStyle/>
          <a:p>
            <a:pPr lvl="0" algn="ctr" defTabSz="914400" fontAlgn="base">
              <a:spcBef>
                <a:spcPct val="0"/>
              </a:spcBef>
              <a:spcAft>
                <a:spcPct val="0"/>
              </a:spcAft>
            </a:pPr>
            <a:r>
              <a:rPr lang="ru-RU" b="1" dirty="0">
                <a:ea typeface="Calibri" pitchFamily="34" charset="0"/>
                <a:cs typeface="Times New Roman" pitchFamily="18" charset="0"/>
              </a:rPr>
              <a:t>ПРАВА РЕБЁНКА</a:t>
            </a:r>
          </a:p>
          <a:p>
            <a:pPr algn="just" defTabSz="914400" fontAlgn="base">
              <a:spcBef>
                <a:spcPct val="0"/>
              </a:spcBef>
              <a:spcAft>
                <a:spcPct val="0"/>
              </a:spcAft>
            </a:pPr>
            <a:r>
              <a:rPr lang="ru-RU" dirty="0">
                <a:cs typeface="Times New Roman" pitchFamily="18" charset="0"/>
              </a:rPr>
              <a:t>   Права ребёнка — свод прав детей, зафиксированных в международных документах по правам ребёнка. Согласно Конвенции о правах ребенка, ребенок - это лицо, не достигшее восемнадцати лет. Государство взяло на себя обязательство защищать детей, поэтому они имеют такие же права, как и взрослые</a:t>
            </a:r>
            <a:r>
              <a:rPr lang="ru-RU" dirty="0" smtClean="0">
                <a:cs typeface="Times New Roman" pitchFamily="18" charset="0"/>
              </a:rPr>
              <a:t>.</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семью.</a:t>
            </a:r>
          </a:p>
          <a:p>
            <a:pPr marL="285750" indent="-285750" algn="just" defTabSz="914400" fontAlgn="base">
              <a:spcBef>
                <a:spcPct val="0"/>
              </a:spcBef>
              <a:spcAft>
                <a:spcPct val="0"/>
              </a:spcAft>
              <a:buBlip>
                <a:blip r:embed="rId4"/>
              </a:buBlip>
            </a:pPr>
            <a:r>
              <a:rPr lang="ru-RU" sz="1800" b="1" dirty="0" smtClean="0">
                <a:solidFill>
                  <a:srgbClr val="FF0066"/>
                </a:solidFill>
                <a:cs typeface="Times New Roman" pitchFamily="18" charset="0"/>
              </a:rPr>
              <a:t>Ребенок </a:t>
            </a:r>
            <a:r>
              <a:rPr lang="ru-RU" sz="1800" b="1" dirty="0">
                <a:solidFill>
                  <a:srgbClr val="FF0066"/>
                </a:solidFill>
                <a:cs typeface="Times New Roman" pitchFamily="18" charset="0"/>
              </a:rPr>
              <a:t>имеет право на заботу и защиту со стороны государства, если </a:t>
            </a:r>
            <a:r>
              <a:rPr lang="ru-RU" sz="1800" b="1" dirty="0" smtClean="0">
                <a:solidFill>
                  <a:srgbClr val="FF0066"/>
                </a:solidFill>
                <a:cs typeface="Times New Roman" pitchFamily="18" charset="0"/>
              </a:rPr>
              <a:t>нет временной </a:t>
            </a:r>
            <a:r>
              <a:rPr lang="ru-RU" sz="1800" b="1" dirty="0">
                <a:solidFill>
                  <a:srgbClr val="FF0066"/>
                </a:solidFill>
                <a:cs typeface="Times New Roman" pitchFamily="18" charset="0"/>
              </a:rPr>
              <a:t>или постоянной  защиты со стороны родителей.</a:t>
            </a:r>
          </a:p>
          <a:p>
            <a:pPr marL="285750" indent="-285750" algn="just" defTabSz="914400" fontAlgn="base">
              <a:spcBef>
                <a:spcPct val="0"/>
              </a:spcBef>
              <a:spcAft>
                <a:spcPct val="0"/>
              </a:spcAft>
              <a:buBlip>
                <a:blip r:embed="rId4"/>
              </a:buBlip>
            </a:pPr>
            <a:r>
              <a:rPr lang="ru-RU" sz="1800" b="1" dirty="0" smtClean="0">
                <a:solidFill>
                  <a:srgbClr val="FF0066"/>
                </a:solidFill>
                <a:cs typeface="Times New Roman" pitchFamily="18" charset="0"/>
              </a:rPr>
              <a:t> </a:t>
            </a:r>
            <a:r>
              <a:rPr lang="ru-RU" sz="1800" b="1" dirty="0">
                <a:solidFill>
                  <a:srgbClr val="FF0066"/>
                </a:solidFill>
                <a:cs typeface="Times New Roman" pitchFamily="18" charset="0"/>
              </a:rPr>
              <a:t>Ребенок имеет право посещать школу и учиться.</a:t>
            </a:r>
          </a:p>
          <a:p>
            <a:pPr marL="285750" indent="-285750" algn="just" defTabSz="914400" fontAlgn="base">
              <a:spcBef>
                <a:spcPct val="0"/>
              </a:spcBef>
              <a:spcAft>
                <a:spcPct val="0"/>
              </a:spcAft>
              <a:buBlip>
                <a:blip r:embed="rId4"/>
              </a:buBlip>
            </a:pPr>
            <a:r>
              <a:rPr lang="ru-RU" sz="1800" b="1" dirty="0" smtClean="0">
                <a:solidFill>
                  <a:srgbClr val="FF0066"/>
                </a:solidFill>
                <a:cs typeface="Times New Roman" pitchFamily="18" charset="0"/>
              </a:rPr>
              <a:t> </a:t>
            </a:r>
            <a:r>
              <a:rPr lang="ru-RU" sz="1800" b="1" dirty="0">
                <a:solidFill>
                  <a:srgbClr val="FF0066"/>
                </a:solidFill>
                <a:cs typeface="Times New Roman" pitchFamily="18" charset="0"/>
              </a:rPr>
              <a:t>Ребенок имеет право на равенство</a:t>
            </a:r>
            <a:r>
              <a:rPr lang="ru-RU" sz="1800" b="1" dirty="0" smtClean="0">
                <a:solidFill>
                  <a:srgbClr val="FF0066"/>
                </a:solidFill>
                <a:cs typeface="Times New Roman" pitchFamily="18" charset="0"/>
              </a:rPr>
              <a:t>.</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свободно выражать свои мысли.</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собственное мнение.</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имя и гражданство.</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получение информации.</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защиту от насилия и жестокого обращения.</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медицинское обслуживание.</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отдых и досуг.</a:t>
            </a:r>
          </a:p>
          <a:p>
            <a:pPr marL="285750" indent="-285750" algn="just" defTabSz="914400" fontAlgn="base">
              <a:spcBef>
                <a:spcPct val="0"/>
              </a:spcBef>
              <a:spcAft>
                <a:spcPct val="0"/>
              </a:spcAft>
              <a:buBlip>
                <a:blip r:embed="rId4"/>
              </a:buBlip>
            </a:pPr>
            <a:r>
              <a:rPr lang="ru-RU" sz="1800" b="1" dirty="0">
                <a:solidFill>
                  <a:srgbClr val="FF0066"/>
                </a:solidFill>
                <a:cs typeface="Times New Roman" pitchFamily="18" charset="0"/>
              </a:rPr>
              <a:t>Ребенок имеет право на дополнительную помощь со стороны государства</a:t>
            </a:r>
            <a:r>
              <a:rPr lang="ru-RU" sz="1800" b="1" dirty="0" smtClean="0">
                <a:solidFill>
                  <a:srgbClr val="FF0066"/>
                </a:solidFill>
                <a:cs typeface="Times New Roman" pitchFamily="18" charset="0"/>
              </a:rPr>
              <a:t>,</a:t>
            </a:r>
            <a:r>
              <a:rPr lang="ru-RU" sz="1800" b="1" dirty="0">
                <a:solidFill>
                  <a:srgbClr val="FF0066"/>
                </a:solidFill>
                <a:cs typeface="Times New Roman" pitchFamily="18" charset="0"/>
              </a:rPr>
              <a:t> если есть особые потребности (например, у детей с </a:t>
            </a:r>
            <a:r>
              <a:rPr lang="ru-RU" sz="1800" b="1" dirty="0" smtClean="0">
                <a:solidFill>
                  <a:srgbClr val="FF0066"/>
                </a:solidFill>
                <a:cs typeface="Times New Roman" pitchFamily="18" charset="0"/>
              </a:rPr>
              <a:t>ограниченными возможностями</a:t>
            </a:r>
            <a:r>
              <a:rPr lang="ru-RU" sz="1800" b="1" dirty="0">
                <a:solidFill>
                  <a:srgbClr val="FF0066"/>
                </a:solidFill>
                <a:cs typeface="Times New Roman" pitchFamily="18" charset="0"/>
              </a:rPr>
              <a:t>).</a:t>
            </a:r>
          </a:p>
          <a:p>
            <a:pPr algn="just" defTabSz="914400" fontAlgn="base">
              <a:spcBef>
                <a:spcPct val="0"/>
              </a:spcBef>
              <a:spcAft>
                <a:spcPct val="0"/>
              </a:spcAft>
            </a:pPr>
            <a:r>
              <a:rPr lang="ru-RU" sz="1800" dirty="0">
                <a:cs typeface="Times New Roman" pitchFamily="18" charset="0"/>
              </a:rPr>
              <a:t>На международном и национальном уровне существует множество специальных актов о правах ребенка. Основным актом о правах ребенка на международном уровне является Конвенция о правах ребенка (Нью-Йорк, 20 ноября 1989 г.) - это документ о правах ребенка из 54 статей. Все права, входящие в Конвенцию, распространяются на всех детей.</a:t>
            </a: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algn="just" defTabSz="914400" fontAlgn="base">
              <a:spcBef>
                <a:spcPct val="0"/>
              </a:spcBef>
              <a:spcAft>
                <a:spcPct val="0"/>
              </a:spcAft>
            </a:pPr>
            <a:endParaRPr lang="ru-RU" sz="1800" b="1" dirty="0">
              <a:solidFill>
                <a:srgbClr val="FF0066"/>
              </a:solidFill>
              <a:cs typeface="Times New Roman" pitchFamily="18" charset="0"/>
            </a:endParaRP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algn="just" defTabSz="914400" fontAlgn="base">
              <a:spcBef>
                <a:spcPct val="0"/>
              </a:spcBef>
              <a:spcAft>
                <a:spcPct val="0"/>
              </a:spcAft>
            </a:pPr>
            <a:endParaRPr lang="ru-RU" dirty="0" smtClean="0">
              <a:cs typeface="Times New Roman" pitchFamily="18" charset="0"/>
            </a:endParaRPr>
          </a:p>
          <a:p>
            <a:pPr algn="just" defTabSz="914400" fontAlgn="base">
              <a:spcBef>
                <a:spcPct val="0"/>
              </a:spcBef>
              <a:spcAft>
                <a:spcPct val="0"/>
              </a:spcAft>
            </a:pPr>
            <a:endParaRPr lang="ru-RU" dirty="0">
              <a:cs typeface="Times New Roman" pitchFamily="18" charset="0"/>
            </a:endParaRPr>
          </a:p>
        </p:txBody>
      </p:sp>
      <p:pic>
        <p:nvPicPr>
          <p:cNvPr id="2050" name="Picture 2" descr="F:\Дети\post_40101_1253107069.png"/>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2033961" y="8371160"/>
            <a:ext cx="3096344" cy="166835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Номер слайда 1"/>
          <p:cNvSpPr>
            <a:spLocks noGrp="1"/>
          </p:cNvSpPr>
          <p:nvPr>
            <p:ph type="sldNum" sz="quarter" idx="12"/>
          </p:nvPr>
        </p:nvSpPr>
        <p:spPr>
          <a:xfrm>
            <a:off x="161752" y="9379272"/>
            <a:ext cx="1722067" cy="546335"/>
          </a:xfrm>
        </p:spPr>
        <p:txBody>
          <a:bodyPr/>
          <a:lstStyle/>
          <a:p>
            <a:pPr algn="l"/>
            <a:fld id="{725C68B6-61C2-468F-89AB-4B9F7531AA68}" type="slidenum">
              <a:rPr lang="ru-RU" smtClean="0">
                <a:solidFill>
                  <a:schemeClr val="tx1"/>
                </a:solidFill>
              </a:rPr>
              <a:pPr algn="l"/>
              <a:t>8</a:t>
            </a:fld>
            <a:endParaRPr lang="ru-RU" dirty="0">
              <a:solidFill>
                <a:schemeClr val="tx1"/>
              </a:solidFill>
            </a:endParaRPr>
          </a:p>
        </p:txBody>
      </p:sp>
    </p:spTree>
    <p:extLst>
      <p:ext uri="{BB962C8B-B14F-4D97-AF65-F5344CB8AC3E}">
        <p14:creationId xmlns:p14="http://schemas.microsoft.com/office/powerpoint/2010/main" xmlns="" val="2294168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330026694634_1302107211_1.jpg"/>
          <p:cNvPicPr>
            <a:picLocks noChangeAspect="1" noChangeArrowheads="1"/>
          </p:cNvPicPr>
          <p:nvPr/>
        </p:nvPicPr>
        <p:blipFill rotWithShape="1">
          <a:blip r:embed="rId2" cstate="email">
            <a:extLst>
              <a:ext uri="{BEBA8EAE-BF5A-486C-A8C5-ECC9F3942E4B}">
                <a14:imgProps xmlns:a14="http://schemas.microsoft.com/office/drawing/2010/main" xmlns="">
                  <a14:imgLayer r:embed="rId3">
                    <a14:imgEffect>
                      <a14:artisticBlur/>
                    </a14:imgEffect>
                  </a14:imgLayer>
                </a14:imgProps>
              </a:ext>
              <a:ext uri="{28A0092B-C50C-407E-A947-70E740481C1C}">
                <a14:useLocalDpi xmlns:a14="http://schemas.microsoft.com/office/drawing/2010/main" xmlns="" val="0"/>
              </a:ext>
            </a:extLst>
          </a:blip>
          <a:srcRect/>
          <a:stretch/>
        </p:blipFill>
        <p:spPr bwMode="auto">
          <a:xfrm>
            <a:off x="0" y="-4341"/>
            <a:ext cx="7380288" cy="1026160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377776" y="234256"/>
            <a:ext cx="6768752" cy="1538883"/>
          </a:xfrm>
          <a:prstGeom prst="rect">
            <a:avLst/>
          </a:prstGeom>
        </p:spPr>
        <p:txBody>
          <a:bodyPr wrap="square">
            <a:spAutoFit/>
          </a:bodyPr>
          <a:lstStyle/>
          <a:p>
            <a:pPr algn="just" defTabSz="914400" fontAlgn="base">
              <a:spcBef>
                <a:spcPct val="0"/>
              </a:spcBef>
              <a:spcAft>
                <a:spcPct val="0"/>
              </a:spcAft>
            </a:pPr>
            <a:endParaRPr lang="ru-RU" sz="1800" b="1" dirty="0">
              <a:solidFill>
                <a:srgbClr val="FF0066"/>
              </a:solidFill>
              <a:cs typeface="Times New Roman" pitchFamily="18" charset="0"/>
            </a:endParaRP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marL="285750" indent="-285750" algn="just" defTabSz="914400" fontAlgn="base">
              <a:spcBef>
                <a:spcPct val="0"/>
              </a:spcBef>
              <a:spcAft>
                <a:spcPct val="0"/>
              </a:spcAft>
              <a:buBlip>
                <a:blip r:embed="rId4"/>
              </a:buBlip>
            </a:pPr>
            <a:endParaRPr lang="ru-RU" sz="1800" b="1" dirty="0">
              <a:solidFill>
                <a:srgbClr val="FF0066"/>
              </a:solidFill>
              <a:cs typeface="Times New Roman" pitchFamily="18" charset="0"/>
            </a:endParaRPr>
          </a:p>
          <a:p>
            <a:pPr algn="just" defTabSz="914400" fontAlgn="base">
              <a:spcBef>
                <a:spcPct val="0"/>
              </a:spcBef>
              <a:spcAft>
                <a:spcPct val="0"/>
              </a:spcAft>
            </a:pPr>
            <a:endParaRPr lang="ru-RU" dirty="0" smtClean="0">
              <a:cs typeface="Times New Roman" pitchFamily="18" charset="0"/>
            </a:endParaRPr>
          </a:p>
          <a:p>
            <a:pPr algn="just" defTabSz="914400" fontAlgn="base">
              <a:spcBef>
                <a:spcPct val="0"/>
              </a:spcBef>
              <a:spcAft>
                <a:spcPct val="0"/>
              </a:spcAft>
            </a:pPr>
            <a:endParaRPr lang="ru-RU" dirty="0">
              <a:cs typeface="Times New Roman" pitchFamily="18" charset="0"/>
            </a:endParaRPr>
          </a:p>
        </p:txBody>
      </p:sp>
      <p:sp>
        <p:nvSpPr>
          <p:cNvPr id="2" name="TextBox 1"/>
          <p:cNvSpPr txBox="1"/>
          <p:nvPr/>
        </p:nvSpPr>
        <p:spPr>
          <a:xfrm>
            <a:off x="521792" y="666304"/>
            <a:ext cx="6480720" cy="9510296"/>
          </a:xfrm>
          <a:prstGeom prst="rect">
            <a:avLst/>
          </a:prstGeom>
          <a:noFill/>
        </p:spPr>
        <p:txBody>
          <a:bodyPr wrap="square" rtlCol="0">
            <a:spAutoFit/>
          </a:bodyPr>
          <a:lstStyle/>
          <a:p>
            <a:pPr algn="just"/>
            <a:r>
              <a:rPr lang="ru-RU" sz="1800" b="1" dirty="0">
                <a:solidFill>
                  <a:srgbClr val="FF0066"/>
                </a:solidFill>
              </a:rPr>
              <a:t>Декларация прав ребёнка, принятая Генеральной Ассамблеей ООН в 1959 году, устанавливает следующие принципы:</a:t>
            </a:r>
          </a:p>
          <a:p>
            <a:pPr algn="just"/>
            <a:r>
              <a:rPr lang="ru-RU" sz="1800" dirty="0"/>
              <a:t>  Ребёнку должны принадлежать все указанные в настоящей Декларации права. Эти права должны признаваться за всеми детьми без всяких исключений и без различия или дискриминации по признаку расы, цвета кожи, пола, языка, религии, политических или иных убеждений, национального или социального происхождения, имущественного положения, рождения или иного обстоятельства, касающегося самого ребёнка или его семьи.</a:t>
            </a:r>
          </a:p>
          <a:p>
            <a:pPr algn="just"/>
            <a:r>
              <a:rPr lang="ru-RU" sz="1800" dirty="0"/>
              <a:t>  Ребёнку законом и другими средствами должна быть обеспечена специальная защита и предоставлены возможности и благоприятные условия, которые позволяли бы ему развиваться физически, умственно, нравственно, духовно и в социальном отношении здоровым и нормальным путём и в условиях свободы и достоинства. При издании с этой целью законов главным соображением должно быть наилучшее обеспечение интересов ребёнка</a:t>
            </a:r>
            <a:r>
              <a:rPr lang="ru-RU" sz="1800" dirty="0" smtClean="0"/>
              <a:t>.</a:t>
            </a:r>
          </a:p>
          <a:p>
            <a:pPr lvl="0" algn="just" defTabSz="914400" fontAlgn="base">
              <a:spcBef>
                <a:spcPct val="0"/>
              </a:spcBef>
              <a:spcAft>
                <a:spcPct val="0"/>
              </a:spcAft>
            </a:pPr>
            <a:r>
              <a:rPr lang="ru-RU" sz="1800" dirty="0">
                <a:ea typeface="Calibri" pitchFamily="34" charset="0"/>
                <a:cs typeface="Times New Roman" pitchFamily="18" charset="0"/>
              </a:rPr>
              <a:t>Ребёнку должно принадлежать с его рождения право на имя и гражданство.</a:t>
            </a:r>
          </a:p>
          <a:p>
            <a:pPr algn="just" defTabSz="914400" fontAlgn="base">
              <a:spcBef>
                <a:spcPct val="0"/>
              </a:spcBef>
              <a:spcAft>
                <a:spcPct val="0"/>
              </a:spcAft>
            </a:pPr>
            <a:r>
              <a:rPr lang="ru-RU" sz="1800" dirty="0"/>
              <a:t>  Ребёнок должен пользоваться благами социального обеспечения. Ему должно принадлежать право на здоровый рост и развитие; с этой целью специальные уход и охрана должны быть обеспечены как ему, так и его матери, включая дородовый и послеродовый уход. Ребёнку должно принадлежать право на надлежащее питание, жилище, развлечения и медицинское обслуживание.</a:t>
            </a:r>
          </a:p>
          <a:p>
            <a:pPr algn="just" defTabSz="914400" fontAlgn="base">
              <a:spcBef>
                <a:spcPct val="0"/>
              </a:spcBef>
              <a:spcAft>
                <a:spcPct val="0"/>
              </a:spcAft>
            </a:pPr>
            <a:r>
              <a:rPr lang="ru-RU" sz="1800" dirty="0"/>
              <a:t>  Ребёнку, который является неполноценным в физическом, психическом или социальном отношении, должны обеспечиваться специальные режим, образование и заботы, необходимые ввиду его особого состояния.</a:t>
            </a:r>
          </a:p>
          <a:p>
            <a:pPr algn="just"/>
            <a:endParaRPr lang="ru-RU" sz="1800" dirty="0" smtClean="0"/>
          </a:p>
          <a:p>
            <a:pPr algn="just"/>
            <a:endParaRPr lang="ru-RU" sz="1800" dirty="0" smtClean="0"/>
          </a:p>
          <a:p>
            <a:endParaRPr lang="ru-RU" sz="1800" dirty="0"/>
          </a:p>
        </p:txBody>
      </p:sp>
      <p:sp>
        <p:nvSpPr>
          <p:cNvPr id="4" name="Номер слайда 3"/>
          <p:cNvSpPr>
            <a:spLocks noGrp="1"/>
          </p:cNvSpPr>
          <p:nvPr>
            <p:ph type="sldNum" sz="quarter" idx="12"/>
          </p:nvPr>
        </p:nvSpPr>
        <p:spPr/>
        <p:txBody>
          <a:bodyPr/>
          <a:lstStyle/>
          <a:p>
            <a:fld id="{725C68B6-61C2-468F-89AB-4B9F7531AA68}" type="slidenum">
              <a:rPr lang="ru-RU" smtClean="0">
                <a:solidFill>
                  <a:schemeClr val="tx1"/>
                </a:solidFill>
              </a:rPr>
              <a:pPr/>
              <a:t>9</a:t>
            </a:fld>
            <a:endParaRPr lang="ru-RU" dirty="0">
              <a:solidFill>
                <a:schemeClr val="tx1"/>
              </a:solidFill>
            </a:endParaRPr>
          </a:p>
        </p:txBody>
      </p:sp>
    </p:spTree>
    <p:extLst>
      <p:ext uri="{BB962C8B-B14F-4D97-AF65-F5344CB8AC3E}">
        <p14:creationId xmlns:p14="http://schemas.microsoft.com/office/powerpoint/2010/main" xmlns="" val="379632068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1072</TotalTime>
  <Words>3394</Words>
  <Application>Microsoft Office PowerPoint</Application>
  <PresentationFormat>Произвольный</PresentationFormat>
  <Paragraphs>444</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Экскурсия в Центральную городскую библиотеку</dc:title>
  <dc:creator>User</dc:creator>
  <cp:lastModifiedBy>Metod-kopilka.ru</cp:lastModifiedBy>
  <cp:revision>108</cp:revision>
  <cp:lastPrinted>2012-11-15T06:29:47Z</cp:lastPrinted>
  <dcterms:created xsi:type="dcterms:W3CDTF">2012-01-14T09:58:33Z</dcterms:created>
  <dcterms:modified xsi:type="dcterms:W3CDTF">2013-02-01T18:56:50Z</dcterms:modified>
</cp:coreProperties>
</file>