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46F890A9-2807-4EBB-B81D-B2AA78EC7F39}" styleName="Темный стиль 2 - акцент 5/акцент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91EBBBCC-DAD2-459C-BE2E-F6DE35CF9A28}" styleName="Темный стиль 2 - акцент 3/акцент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0660B408-B3CF-4A94-85FC-2B1E0A45F4A2}" styleName="Темный стиль 2 - акцент 1/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5202B0CA-FC54-4496-8BCA-5EF66A818D29}" styleName="Темный стиль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327F97BB-C833-4FB7-BDE5-3F7075034690}" styleName="Стиль из темы 2 - акцент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Средний стиль 1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793D81CF-94F2-401A-BA57-92F5A7B2D0C5}" styleName="Средний стиль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7E9639D4-E3E2-4D34-9284-5A2195B3D0D7}" styleName="Светлый стиль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8EC20E35-A176-4012-BC5E-935CFFF8708E}" styleName="Средний стиль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06799F8-075E-4A3A-A7F6-7FBC6576F1A4}" styleName="Стиль из темы 2 - акцент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18603FDC-E32A-4AB5-989C-0864C3EAD2B8}" styleName="Стиль из темы 2 - акцент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D113A9D2-9D6B-4929-AA2D-F23B5EE8CBE7}" styleName="Стиль из темы 2 - акцент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8D230F3-CF80-4859-8CE7-A43EE81993B5}" styleName="Светлый стиль 1 - акцент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5A111915-BE36-4E01-A7E5-04B1672EAD32}" styleName="Светлый стиль 2 - акцент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69012ECD-51FC-41F1-AA8D-1B2483CD663E}" styleName="Светлый стиль 2 -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2833802-FEF1-4C79-8D5D-14CF1EAF98D9}" styleName="Светлый стиль 2 - акцент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000" autoAdjust="0"/>
    <p:restoredTop sz="94660"/>
  </p:normalViewPr>
  <p:slideViewPr>
    <p:cSldViewPr>
      <p:cViewPr>
        <p:scale>
          <a:sx n="50" d="100"/>
          <a:sy n="50" d="100"/>
        </p:scale>
        <p:origin x="-1896" y="-42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168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040FA1-8477-4F8C-ADC1-B049C001ABB1}" type="datetimeFigureOut">
              <a:rPr lang="ru-RU" smtClean="0"/>
              <a:pPr/>
              <a:t>01.12.2013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378BC7-6B6C-4E98-B2DA-383614A7696E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8642438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378BC7-6B6C-4E98-B2DA-383614A7696E}" type="slidenum">
              <a:rPr lang="ru-RU" smtClean="0"/>
              <a:pPr/>
              <a:t>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3233760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C1559-AAA7-4699-BB6B-4BE72178FA17}" type="datetimeFigureOut">
              <a:rPr lang="ru-RU" smtClean="0"/>
              <a:pPr/>
              <a:t>01.12.2013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60A31-E7B9-491B-AE88-0E26C9E971AA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7610818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C1559-AAA7-4699-BB6B-4BE72178FA17}" type="datetimeFigureOut">
              <a:rPr lang="ru-RU" smtClean="0"/>
              <a:pPr/>
              <a:t>01.12.2013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60A31-E7B9-491B-AE88-0E26C9E971AA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3990545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C1559-AAA7-4699-BB6B-4BE72178FA17}" type="datetimeFigureOut">
              <a:rPr lang="ru-RU" smtClean="0"/>
              <a:pPr/>
              <a:t>01.12.2013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60A31-E7B9-491B-AE88-0E26C9E971AA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7647992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C1559-AAA7-4699-BB6B-4BE72178FA17}" type="datetimeFigureOut">
              <a:rPr lang="ru-RU" smtClean="0"/>
              <a:pPr/>
              <a:t>01.12.2013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60A31-E7B9-491B-AE88-0E26C9E971AA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453404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C1559-AAA7-4699-BB6B-4BE72178FA17}" type="datetimeFigureOut">
              <a:rPr lang="ru-RU" smtClean="0"/>
              <a:pPr/>
              <a:t>01.12.2013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60A31-E7B9-491B-AE88-0E26C9E971AA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1110174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C1559-AAA7-4699-BB6B-4BE72178FA17}" type="datetimeFigureOut">
              <a:rPr lang="ru-RU" smtClean="0"/>
              <a:pPr/>
              <a:t>01.12.2013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60A31-E7B9-491B-AE88-0E26C9E971AA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2845089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C1559-AAA7-4699-BB6B-4BE72178FA17}" type="datetimeFigureOut">
              <a:rPr lang="ru-RU" smtClean="0"/>
              <a:pPr/>
              <a:t>01.12.2013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60A31-E7B9-491B-AE88-0E26C9E971AA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5669259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C1559-AAA7-4699-BB6B-4BE72178FA17}" type="datetimeFigureOut">
              <a:rPr lang="ru-RU" smtClean="0"/>
              <a:pPr/>
              <a:t>01.12.2013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60A31-E7B9-491B-AE88-0E26C9E971AA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3702183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C1559-AAA7-4699-BB6B-4BE72178FA17}" type="datetimeFigureOut">
              <a:rPr lang="ru-RU" smtClean="0"/>
              <a:pPr/>
              <a:t>01.12.2013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60A31-E7B9-491B-AE88-0E26C9E971AA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733970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C1559-AAA7-4699-BB6B-4BE72178FA17}" type="datetimeFigureOut">
              <a:rPr lang="ru-RU" smtClean="0"/>
              <a:pPr/>
              <a:t>01.12.2013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60A31-E7B9-491B-AE88-0E26C9E971AA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3134787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C1559-AAA7-4699-BB6B-4BE72178FA17}" type="datetimeFigureOut">
              <a:rPr lang="ru-RU" smtClean="0"/>
              <a:pPr/>
              <a:t>01.12.2013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60A31-E7B9-491B-AE88-0E26C9E971AA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921315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5C1559-AAA7-4699-BB6B-4BE72178FA17}" type="datetimeFigureOut">
              <a:rPr lang="ru-RU" smtClean="0"/>
              <a:pPr/>
              <a:t>01.12.2013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860A31-E7B9-491B-AE88-0E26C9E971AA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3462390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alphaModFix amt="70000"/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02515" y="2090172"/>
            <a:ext cx="8505726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Конкурсная </a:t>
            </a:r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программа «Тропа испытаний» </a:t>
            </a:r>
          </a:p>
          <a:p>
            <a:pPr algn="ctr"/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(</a:t>
            </a:r>
            <a:r>
              <a:rPr lang="ru-RU" sz="2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4-6 </a:t>
            </a:r>
            <a:r>
              <a:rPr lang="ru-RU" sz="2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класс, отделение коррекционного обучения </a:t>
            </a:r>
            <a:r>
              <a:rPr lang="en-US" sz="2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VIII </a:t>
            </a:r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вида)</a:t>
            </a:r>
            <a:r>
              <a:rPr lang="ru-RU" sz="2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br>
              <a:rPr lang="ru-RU" sz="2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endParaRPr lang="ru-RU" sz="2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15616" y="3533217"/>
            <a:ext cx="3096344" cy="332478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  <a:softEdge rad="127000"/>
          </a:effectLst>
        </p:spPr>
      </p:pic>
      <p:sp>
        <p:nvSpPr>
          <p:cNvPr id="4" name="TextBox 3"/>
          <p:cNvSpPr txBox="1"/>
          <p:nvPr/>
        </p:nvSpPr>
        <p:spPr>
          <a:xfrm>
            <a:off x="4644009" y="4221088"/>
            <a:ext cx="396044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Автор: Трушина Лариса Евстафьевна</a:t>
            </a:r>
          </a:p>
          <a:p>
            <a:r>
              <a:rPr lang="ru-RU" b="1" dirty="0" smtClean="0"/>
              <a:t> </a:t>
            </a:r>
          </a:p>
          <a:p>
            <a:r>
              <a:rPr lang="ru-RU" b="1" dirty="0" smtClean="0"/>
              <a:t>Место работы: МОУ ГООШ отделение коррекционного обучения VIII вида, г.Калязин, Тверская область</a:t>
            </a:r>
            <a:br>
              <a:rPr lang="ru-RU" b="1" dirty="0" smtClean="0"/>
            </a:br>
            <a:endParaRPr lang="ru-RU" b="1" dirty="0" smtClean="0"/>
          </a:p>
          <a:p>
            <a:r>
              <a:rPr lang="ru-RU" b="1" dirty="0" smtClean="0"/>
              <a:t>Должность: учитель русского языка и литературы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xmlns="" val="59034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62000"/>
            <a:lum/>
          </a:blip>
          <a:srcRect/>
          <a:stretch>
            <a:fillRect l="-8000" r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59632" y="476672"/>
            <a:ext cx="710848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2. «Коршун и наседка»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27584" y="2492896"/>
            <a:ext cx="8316417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В игре участвуют несколько детей. Один из играющих «коршун» другой -«наседка» Остальные дети –цыплята, они становятся за наседкой, держась друг за друга, а стоящий впереди- за наседку. На противоположной стороне площадки отчерчивается круг-гнездо коршуна. По сигналу ведущего «Коршун!» ребёнок-коршун вылетает из гнезда и старается поймать цыплёнка, стоящего последним в колонне. Наседка, распустив крылья ( вытянув руки в стороны), защищает своих цыплят, не  даёт коршуну схватить цыплёнка. Все цыплята следят за движениями коршуна и двигаются за наседкой, не отрываясь друг от друга, стараясь помешать коршуну поймать последнего. Когда коршун поймает цыплёнка стоящего последним, то он становится  наседкой, а цыплёнок коршуном.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xmlns="" val="2264154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alphaModFix amt="57000"/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051720" y="260648"/>
            <a:ext cx="472898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3. «Кто летает»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7544" y="1844824"/>
            <a:ext cx="432048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Игроки становятся в круг. Ведущий называет любые предметы, но как только он назовёт что-нибудь летающее, все должны поднять руки, кто ошибётся, выходит из игры.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xmlns="" val="3687361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60000"/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83568" y="548680"/>
            <a:ext cx="8246296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4. «Дракон кусает свой хвост»</a:t>
            </a:r>
            <a:endParaRPr lang="ru-RU" sz="4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419872" y="3068960"/>
            <a:ext cx="424847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Дети встают друг за другом и крепко держаться за плечи друг друга.</a:t>
            </a:r>
          </a:p>
          <a:p>
            <a:r>
              <a:rPr lang="ru-RU" b="1" dirty="0" smtClean="0"/>
              <a:t>Первый ребёнок «голова Дракона», последний «хвост Дракона». «Голова Дракона» пытается поймать «хвост»,</a:t>
            </a:r>
          </a:p>
          <a:p>
            <a:r>
              <a:rPr lang="ru-RU" b="1" dirty="0" smtClean="0"/>
              <a:t>а тот уворачивается от него.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xmlns="" val="2028886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75656" y="260648"/>
            <a:ext cx="658148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5. «Морская фигура»</a:t>
            </a:r>
            <a:endParaRPr lang="ru-RU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-25079" y="1170162"/>
            <a:ext cx="9169077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Море волнуется раз,</a:t>
            </a:r>
          </a:p>
          <a:p>
            <a:r>
              <a:rPr lang="ru-RU" b="1" dirty="0" smtClean="0"/>
              <a:t>Море волнуется два,</a:t>
            </a:r>
          </a:p>
          <a:p>
            <a:r>
              <a:rPr lang="ru-RU" b="1" dirty="0" smtClean="0"/>
              <a:t>Море волнуется три,</a:t>
            </a:r>
          </a:p>
          <a:p>
            <a:r>
              <a:rPr lang="ru-RU" b="1" dirty="0" smtClean="0"/>
              <a:t>Морская фигура</a:t>
            </a:r>
          </a:p>
          <a:p>
            <a:r>
              <a:rPr lang="ru-RU" b="1" dirty="0" smtClean="0"/>
              <a:t>На месте замри!</a:t>
            </a:r>
          </a:p>
          <a:p>
            <a:r>
              <a:rPr lang="ru-RU" b="1" dirty="0" smtClean="0"/>
              <a:t>Игроки вместе с ведущим поднимают руки вверх, плавно водят ими влево, вправо, изображая волны и произносят стих.</a:t>
            </a:r>
          </a:p>
          <a:p>
            <a:r>
              <a:rPr lang="ru-RU" b="1" dirty="0" smtClean="0"/>
              <a:t>Играющие останавливаются и замирают в позе, изображая какую-либо фигуру. Ведущий называет лучшую фигуру.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xmlns="" val="2652300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74000"/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27584" y="404664"/>
            <a:ext cx="783195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6. «Сова охотится ночью»</a:t>
            </a:r>
            <a:endParaRPr lang="ru-RU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0113" y="3107468"/>
            <a:ext cx="934689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Выбирается водящий, он будет совой. Все остальные игроки изображают разных зверушек: мышей, птичек, лягушат, бабочек, зайчиков, белочек. Ведущий даёт команду :</a:t>
            </a:r>
          </a:p>
          <a:p>
            <a:r>
              <a:rPr lang="ru-RU" b="1" dirty="0" smtClean="0"/>
              <a:t>«День!» . Все звери бегают и прыгают. По команде «Ночь!» все должны замереть и не шевелиться. Сова вылетает на охоту. Кто шелохнётся, засмеётся или сменит позу, замеченной совой, становится её добычей.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xmlns="" val="400036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alphaModFix amt="67000"/>
            <a:lum/>
          </a:blip>
          <a:srcRect/>
          <a:stretch>
            <a:fillRect l="-18000" r="-1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1975549" y="332656"/>
            <a:ext cx="4811766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3- Театральная</a:t>
            </a:r>
          </a:p>
          <a:p>
            <a:pPr algn="ctr"/>
            <a:endParaRPr lang="ru-RU" sz="5400" b="1" cap="none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1">
                  <a:satMod val="280000"/>
                  <a:tint val="100000"/>
                  <a:alpha val="5700"/>
                </a:schemeClr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3425766"/>
            <a:ext cx="9144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Ведущий рассказывает сказку «Репка» , учащиеся исполняют.</a:t>
            </a:r>
          </a:p>
          <a:p>
            <a:r>
              <a:rPr lang="ru-RU" b="1" dirty="0" smtClean="0"/>
              <a:t>(шапочки на голову: кошка, мышка, собака, репка.</a:t>
            </a:r>
          </a:p>
          <a:p>
            <a:r>
              <a:rPr lang="ru-RU" b="1" dirty="0" smtClean="0"/>
              <a:t>Шапка для деда, платочек бабушке и внучке)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xmlns="" val="4185749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alphaModFix amt="72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204106" y="33066"/>
            <a:ext cx="38575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4- </a:t>
            </a:r>
            <a:r>
              <a:rPr lang="ru-RU" sz="54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Угадай-ка</a:t>
            </a:r>
            <a:endParaRPr lang="ru-RU" sz="54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55" y="1231831"/>
            <a:ext cx="80514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1.В какой сказке герой не послушался свою сестру и превратился в животное?</a:t>
            </a:r>
            <a:endParaRPr lang="ru-RU" b="1" dirty="0"/>
          </a:p>
        </p:txBody>
      </p:sp>
      <p:sp>
        <p:nvSpPr>
          <p:cNvPr id="7" name="TextBox 6"/>
          <p:cNvSpPr txBox="1"/>
          <p:nvPr/>
        </p:nvSpPr>
        <p:spPr>
          <a:xfrm>
            <a:off x="251520" y="1601163"/>
            <a:ext cx="81932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(«Сестрица Алёнушка и братец Иванушка» , Иванушка превратился в козлёнка)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2051556"/>
            <a:ext cx="79912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2. Сколько героев в русской народной сказке « Петушок-золотой гребешок» ?</a:t>
            </a:r>
            <a:endParaRPr lang="ru-RU" b="1" dirty="0"/>
          </a:p>
        </p:txBody>
      </p:sp>
      <p:sp>
        <p:nvSpPr>
          <p:cNvPr id="9" name="TextBox 8"/>
          <p:cNvSpPr txBox="1"/>
          <p:nvPr/>
        </p:nvSpPr>
        <p:spPr>
          <a:xfrm>
            <a:off x="1763688" y="2420888"/>
            <a:ext cx="38072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( 4 героя: петушок, дрозд, кот, лиса)</a:t>
            </a:r>
            <a:endParaRPr lang="ru-RU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-104107" y="2897035"/>
            <a:ext cx="34856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3.Где находилась смерть Кощея?</a:t>
            </a:r>
            <a:endParaRPr lang="ru-RU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3476056" y="2915652"/>
            <a:ext cx="44766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(На конце иглы, игла в яйце, яйцо в утке…)</a:t>
            </a:r>
            <a:endParaRPr lang="ru-RU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-108519" y="3645024"/>
            <a:ext cx="92525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4. В какой русской народной сказке есть слова: «Тепло ли тебе девица, тепло ли тебе красная» ?</a:t>
            </a:r>
            <a:endParaRPr lang="ru-RU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1187624" y="3922023"/>
            <a:ext cx="14823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(«Морозко»)</a:t>
            </a:r>
            <a:endParaRPr lang="ru-RU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-104107" y="4543497"/>
            <a:ext cx="933313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5.Какие слова приговаривают в русских народных сказках перед очень серьёзным делом?</a:t>
            </a:r>
          </a:p>
          <a:p>
            <a:endParaRPr lang="ru-RU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1394521" y="4820263"/>
            <a:ext cx="30609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( «Утро вечером мудренее»)</a:t>
            </a:r>
            <a:endParaRPr lang="ru-RU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-54450" y="5301208"/>
            <a:ext cx="92320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6. Как зовут владычицу морскую, великую волшебницу ,которая может даже  старуху, жену простого рыбака, сделать царицей?</a:t>
            </a:r>
            <a:endParaRPr lang="ru-RU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4208709" y="5578207"/>
            <a:ext cx="2114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( «Золотая рыбка»)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xmlns="" val="13967842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325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325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325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325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325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325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alphaModFix amt="64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1973" y="778781"/>
            <a:ext cx="9144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7.Женщина посадила в цветочный горшок семечко. Из него вырос тюльпан. Женщина поцеловала прекрасный бутон, тут что-то щёлкнуло, и цветок раскрылся. В бутоне сидела…</a:t>
            </a:r>
            <a:endParaRPr lang="ru-RU" b="1" dirty="0"/>
          </a:p>
        </p:txBody>
      </p:sp>
      <p:sp>
        <p:nvSpPr>
          <p:cNvPr id="6" name="TextBox 5"/>
          <p:cNvSpPr txBox="1"/>
          <p:nvPr/>
        </p:nvSpPr>
        <p:spPr>
          <a:xfrm>
            <a:off x="1115614" y="1329543"/>
            <a:ext cx="16484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(Дюймовочка)</a:t>
            </a:r>
            <a:endParaRPr lang="ru-RU" b="1" dirty="0"/>
          </a:p>
        </p:txBody>
      </p:sp>
      <p:sp>
        <p:nvSpPr>
          <p:cNvPr id="7" name="TextBox 6"/>
          <p:cNvSpPr txBox="1"/>
          <p:nvPr/>
        </p:nvSpPr>
        <p:spPr>
          <a:xfrm>
            <a:off x="-33798" y="1835532"/>
            <a:ext cx="86231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8. Как называется предмет, которым охотился Шарик и при этом никого не убивал?</a:t>
            </a:r>
            <a:endParaRPr lang="ru-RU" b="1" dirty="0"/>
          </a:p>
        </p:txBody>
      </p:sp>
      <p:sp>
        <p:nvSpPr>
          <p:cNvPr id="8" name="TextBox 7"/>
          <p:cNvSpPr txBox="1"/>
          <p:nvPr/>
        </p:nvSpPr>
        <p:spPr>
          <a:xfrm>
            <a:off x="2411759" y="2070438"/>
            <a:ext cx="14473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(Фоторужьё)</a:t>
            </a:r>
            <a:endParaRPr lang="ru-RU" b="1" dirty="0"/>
          </a:p>
        </p:txBody>
      </p:sp>
      <p:sp>
        <p:nvSpPr>
          <p:cNvPr id="9" name="TextBox 8"/>
          <p:cNvSpPr txBox="1"/>
          <p:nvPr/>
        </p:nvSpPr>
        <p:spPr>
          <a:xfrm>
            <a:off x="-1285" y="2601778"/>
            <a:ext cx="350108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9. Железные зубы, из кости нога,</a:t>
            </a:r>
            <a:br>
              <a:rPr lang="ru-RU" b="1" dirty="0" smtClean="0"/>
            </a:br>
            <a:r>
              <a:rPr lang="ru-RU" b="1" dirty="0" smtClean="0"/>
              <a:t>И дети все знают, что это…</a:t>
            </a:r>
            <a:endParaRPr lang="ru-RU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2844187" y="2878777"/>
            <a:ext cx="6565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(Яга)</a:t>
            </a:r>
            <a:endParaRPr lang="ru-RU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21973" y="3501008"/>
            <a:ext cx="2986395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Века он проживает,</a:t>
            </a:r>
            <a:br>
              <a:rPr lang="ru-RU" b="1" dirty="0" smtClean="0"/>
            </a:br>
            <a:r>
              <a:rPr lang="ru-RU" b="1" dirty="0" smtClean="0"/>
              <a:t>И страха он не знает,</a:t>
            </a:r>
            <a:br>
              <a:rPr lang="ru-RU" b="1" dirty="0" smtClean="0"/>
            </a:br>
            <a:r>
              <a:rPr lang="ru-RU" b="1" dirty="0" smtClean="0"/>
              <a:t>С богатырем дерётся,</a:t>
            </a:r>
            <a:br>
              <a:rPr lang="ru-RU" b="1" dirty="0" smtClean="0"/>
            </a:br>
            <a:r>
              <a:rPr lang="ru-RU" b="1" dirty="0" smtClean="0"/>
              <a:t>«Бессмертным» он зовётся.</a:t>
            </a:r>
            <a:br>
              <a:rPr lang="ru-RU" b="1" dirty="0" smtClean="0"/>
            </a:br>
            <a:r>
              <a:rPr lang="ru-RU" b="1" dirty="0" smtClean="0"/>
              <a:t>Никого он не боится,</a:t>
            </a:r>
          </a:p>
          <a:p>
            <a:r>
              <a:rPr lang="ru-RU" b="1" dirty="0" smtClean="0"/>
              <a:t>Смерть его в яйце таится.</a:t>
            </a:r>
            <a:endParaRPr lang="ru-RU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51132" y="5242632"/>
            <a:ext cx="24046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(Кощей Бессмертный)</a:t>
            </a:r>
            <a:endParaRPr lang="ru-RU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4320749" y="3494541"/>
            <a:ext cx="36004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Выше леса стоячего,</a:t>
            </a:r>
            <a:br>
              <a:rPr lang="ru-RU" b="1" dirty="0" smtClean="0"/>
            </a:br>
            <a:r>
              <a:rPr lang="ru-RU" b="1" dirty="0" smtClean="0"/>
              <a:t>Ниже облака ходячего,</a:t>
            </a:r>
            <a:br>
              <a:rPr lang="ru-RU" b="1" dirty="0" smtClean="0"/>
            </a:br>
            <a:r>
              <a:rPr lang="ru-RU" b="1" dirty="0" smtClean="0"/>
              <a:t>Летит не птица и не зверь-</a:t>
            </a:r>
          </a:p>
          <a:p>
            <a:r>
              <a:rPr lang="ru-RU" b="1" dirty="0" smtClean="0"/>
              <a:t>Многоголовый страшный зверь.</a:t>
            </a:r>
            <a:br>
              <a:rPr lang="ru-RU" b="1" dirty="0" smtClean="0"/>
            </a:br>
            <a:r>
              <a:rPr lang="ru-RU" b="1" dirty="0" smtClean="0"/>
              <a:t>Во все стороны глядит,</a:t>
            </a:r>
          </a:p>
          <a:p>
            <a:r>
              <a:rPr lang="ru-RU" b="1" dirty="0" smtClean="0"/>
              <a:t>Из ноздрей-то дым валит.</a:t>
            </a:r>
          </a:p>
          <a:p>
            <a:r>
              <a:rPr lang="ru-RU" b="1" dirty="0" smtClean="0"/>
              <a:t>Всех врагов он примечает,</a:t>
            </a:r>
          </a:p>
          <a:p>
            <a:r>
              <a:rPr lang="ru-RU" b="1" dirty="0" smtClean="0"/>
              <a:t>Изо ртов огонь пускает!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33356" y="5763470"/>
            <a:ext cx="17954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(Змей Горыныч)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xmlns="" val="30270736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325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325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325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325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325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alphaModFix amt="65000"/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9512" y="548680"/>
            <a:ext cx="50405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Он хозяин рек, болот</a:t>
            </a:r>
          </a:p>
          <a:p>
            <a:r>
              <a:rPr lang="ru-RU" b="1" dirty="0" smtClean="0"/>
              <a:t>И всегда в воде живёт.</a:t>
            </a:r>
          </a:p>
          <a:p>
            <a:r>
              <a:rPr lang="ru-RU" b="1" dirty="0" smtClean="0"/>
              <a:t>Весь, как рыба, в чешуе,</a:t>
            </a:r>
          </a:p>
          <a:p>
            <a:r>
              <a:rPr lang="ru-RU" b="1" dirty="0" smtClean="0"/>
              <a:t>Ездит на большом соме.</a:t>
            </a:r>
            <a:endParaRPr lang="ru-RU" b="1" dirty="0"/>
          </a:p>
        </p:txBody>
      </p:sp>
      <p:sp>
        <p:nvSpPr>
          <p:cNvPr id="5" name="TextBox 4"/>
          <p:cNvSpPr txBox="1"/>
          <p:nvPr/>
        </p:nvSpPr>
        <p:spPr>
          <a:xfrm>
            <a:off x="2915816" y="1196704"/>
            <a:ext cx="12048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(Водяной)</a:t>
            </a:r>
            <a:endParaRPr lang="ru-RU" b="1" dirty="0"/>
          </a:p>
        </p:txBody>
      </p:sp>
      <p:sp>
        <p:nvSpPr>
          <p:cNvPr id="6" name="TextBox 5"/>
          <p:cNvSpPr txBox="1"/>
          <p:nvPr/>
        </p:nvSpPr>
        <p:spPr>
          <a:xfrm>
            <a:off x="-3500" y="1771136"/>
            <a:ext cx="92523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10. Кто в русской сказке «…шёл, шёл, дошёл до болота, видит сидит лягушка, подхватила его стрелу»?</a:t>
            </a:r>
            <a:endParaRPr lang="ru-RU" b="1" dirty="0"/>
          </a:p>
        </p:txBody>
      </p:sp>
      <p:sp>
        <p:nvSpPr>
          <p:cNvPr id="7" name="TextBox 6"/>
          <p:cNvSpPr txBox="1"/>
          <p:nvPr/>
        </p:nvSpPr>
        <p:spPr>
          <a:xfrm>
            <a:off x="1403648" y="2094301"/>
            <a:ext cx="17411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(Иван-царевич)</a:t>
            </a:r>
            <a:endParaRPr lang="ru-RU" b="1" dirty="0"/>
          </a:p>
        </p:txBody>
      </p:sp>
      <p:sp>
        <p:nvSpPr>
          <p:cNvPr id="8" name="TextBox 7"/>
          <p:cNvSpPr txBox="1"/>
          <p:nvPr/>
        </p:nvSpPr>
        <p:spPr>
          <a:xfrm>
            <a:off x="-16879" y="2771246"/>
            <a:ext cx="92262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11. Она слабосильнее волка, однако благодаря своей хитрой повадке куда сытнее его живёт. Как ни стереги собака от неё двор, а всё равно курятинки добудет.</a:t>
            </a:r>
            <a:endParaRPr lang="ru-RU" b="1" dirty="0"/>
          </a:p>
        </p:txBody>
      </p:sp>
      <p:sp>
        <p:nvSpPr>
          <p:cNvPr id="9" name="TextBox 8"/>
          <p:cNvSpPr txBox="1"/>
          <p:nvPr/>
        </p:nvSpPr>
        <p:spPr>
          <a:xfrm>
            <a:off x="7596336" y="3048245"/>
            <a:ext cx="8130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(Лиса)</a:t>
            </a:r>
            <a:endParaRPr lang="ru-RU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-16879" y="3573016"/>
            <a:ext cx="36290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12. Время разгула нечистой силы?</a:t>
            </a:r>
            <a:endParaRPr lang="ru-RU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3518224" y="3563298"/>
            <a:ext cx="8242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(Ночь)</a:t>
            </a:r>
            <a:endParaRPr lang="ru-RU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-43388" y="3969804"/>
            <a:ext cx="92093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13. Мать и дочь. Дочка, конечно, получше матери, у неё добрее сердце-всё-таки отпустила она Герду. Но до чего грубая и избалованная.</a:t>
            </a:r>
            <a:endParaRPr lang="ru-RU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5580112" y="4246803"/>
            <a:ext cx="15888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(Разбойницы)</a:t>
            </a:r>
            <a:endParaRPr lang="ru-RU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-50922" y="4737717"/>
            <a:ext cx="91949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14. Как в русской сказке звали Крошку-сиротку, которой коровушка помогла выполнить всю работу, порученную хозяйкой?</a:t>
            </a:r>
            <a:endParaRPr lang="ru-RU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3563974" y="5014716"/>
            <a:ext cx="15570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(Хаврошечка)</a:t>
            </a:r>
            <a:endParaRPr lang="ru-RU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-16735" y="5568714"/>
            <a:ext cx="63425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15.Безотказная исполнительница желаний, живущая в воде?</a:t>
            </a:r>
            <a:endParaRPr lang="ru-RU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6298706" y="5568714"/>
            <a:ext cx="8703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(Щука)</a:t>
            </a:r>
            <a:endParaRPr lang="ru-RU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-3500" y="6128708"/>
            <a:ext cx="61984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16. В какой сказке главная героиня звала на чай тараканов?</a:t>
            </a:r>
            <a:endParaRPr lang="ru-RU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5381660" y="6370556"/>
            <a:ext cx="35746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( «Муха-Цокотуха» К. Чуковского)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xmlns="" val="23477363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325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325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325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325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325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325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325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325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68000"/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188640"/>
            <a:ext cx="30483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17. Как звали Карлика Носа?</a:t>
            </a:r>
            <a:endParaRPr lang="ru-RU" b="1" dirty="0"/>
          </a:p>
        </p:txBody>
      </p:sp>
      <p:sp>
        <p:nvSpPr>
          <p:cNvPr id="5" name="TextBox 4"/>
          <p:cNvSpPr txBox="1"/>
          <p:nvPr/>
        </p:nvSpPr>
        <p:spPr>
          <a:xfrm>
            <a:off x="2915816" y="188640"/>
            <a:ext cx="818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(Якоб)</a:t>
            </a:r>
            <a:endParaRPr lang="ru-RU" b="1" dirty="0"/>
          </a:p>
        </p:txBody>
      </p:sp>
      <p:sp>
        <p:nvSpPr>
          <p:cNvPr id="6" name="TextBox 5"/>
          <p:cNvSpPr txBox="1"/>
          <p:nvPr/>
        </p:nvSpPr>
        <p:spPr>
          <a:xfrm>
            <a:off x="11970" y="612599"/>
            <a:ext cx="84174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18. Кем был по профессии тот силач, который одним ударом мог убить семерых?</a:t>
            </a:r>
            <a:endParaRPr lang="ru-RU" b="1" dirty="0"/>
          </a:p>
        </p:txBody>
      </p:sp>
      <p:sp>
        <p:nvSpPr>
          <p:cNvPr id="7" name="TextBox 6"/>
          <p:cNvSpPr txBox="1"/>
          <p:nvPr/>
        </p:nvSpPr>
        <p:spPr>
          <a:xfrm>
            <a:off x="921520" y="1029314"/>
            <a:ext cx="48072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(Портной. Братья Гримм «Храбрый портной»)</a:t>
            </a:r>
            <a:endParaRPr lang="ru-RU" b="1" dirty="0"/>
          </a:p>
        </p:txBody>
      </p:sp>
      <p:sp>
        <p:nvSpPr>
          <p:cNvPr id="8" name="TextBox 7"/>
          <p:cNvSpPr txBox="1"/>
          <p:nvPr/>
        </p:nvSpPr>
        <p:spPr>
          <a:xfrm>
            <a:off x="0" y="1435856"/>
            <a:ext cx="44119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19.Назовите не любимую книгу Буратино.</a:t>
            </a:r>
            <a:endParaRPr lang="ru-RU" b="1" dirty="0"/>
          </a:p>
        </p:txBody>
      </p:sp>
      <p:sp>
        <p:nvSpPr>
          <p:cNvPr id="9" name="TextBox 8"/>
          <p:cNvSpPr txBox="1"/>
          <p:nvPr/>
        </p:nvSpPr>
        <p:spPr>
          <a:xfrm>
            <a:off x="4411913" y="1435856"/>
            <a:ext cx="10209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(Азбука)</a:t>
            </a:r>
            <a:endParaRPr lang="ru-RU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-6358" y="2092206"/>
            <a:ext cx="47500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20. Герой какой сказки вырос в волчьей стае?</a:t>
            </a:r>
            <a:endParaRPr lang="ru-RU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4654914" y="2092206"/>
            <a:ext cx="10738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(Маугли</a:t>
            </a:r>
            <a:r>
              <a:rPr lang="ru-RU" b="1" dirty="0"/>
              <a:t>)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1970" y="2852936"/>
            <a:ext cx="85833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21. С помощью какого предмета Нильс освободил Глимменгейский замок от крыс?</a:t>
            </a:r>
            <a:endParaRPr lang="ru-RU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2207005" y="3240757"/>
            <a:ext cx="36047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(С помощью волшебной дудочки)</a:t>
            </a:r>
            <a:endParaRPr lang="ru-RU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-6358" y="3964414"/>
            <a:ext cx="59626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22. На каком виде транспорта увёз Иван царевну Забаву?</a:t>
            </a:r>
            <a:endParaRPr lang="ru-RU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5811710" y="3965477"/>
            <a:ext cx="20356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(Летучий корабль)</a:t>
            </a:r>
            <a:endParaRPr lang="ru-RU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24975" y="4787860"/>
            <a:ext cx="77636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23. Каким транспортом пользовалась Баба Яга для перевозки пассажиров?</a:t>
            </a:r>
            <a:endParaRPr lang="ru-RU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2878420" y="5157192"/>
            <a:ext cx="16534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(Гуси –лебеди)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xmlns="" val="36116150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325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3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325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325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325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325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325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alphaModFix amt="59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268760"/>
            <a:ext cx="8462744" cy="4525963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2800" dirty="0" smtClean="0"/>
              <a:t>Цель: развитие кругозора, коммуникативных навыков, а так же творческих способностей детей.</a:t>
            </a:r>
          </a:p>
          <a:p>
            <a:pPr marL="0" indent="0">
              <a:buNone/>
            </a:pPr>
            <a:r>
              <a:rPr lang="ru-RU" sz="2800" dirty="0" smtClean="0"/>
              <a:t> </a:t>
            </a:r>
          </a:p>
          <a:p>
            <a:pPr>
              <a:buFont typeface="Wingdings" pitchFamily="2" charset="2"/>
              <a:buChar char="ü"/>
            </a:pPr>
            <a:r>
              <a:rPr lang="ru-RU" sz="2800" dirty="0" smtClean="0"/>
              <a:t>Оборудование: маршрутный лист, плакаты (с  животным и растительным миром России), презентация «Мы - хозяева нашей природы», ватман, краски, ребусы , загадки, кроссворд, шапочки для инсценировки сказки «Репка», конверт с зашифрованными пословицами.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xmlns="" val="557898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alphaModFix amt="8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15616" y="260648"/>
            <a:ext cx="657269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5- «Весёлые краски»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979712" y="3501008"/>
            <a:ext cx="462323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(Дети, раскрашивают готовые заготовки, а зачем наклеивают на большой лист бумаги. Чтобы оживить картину пробуждающей природы необходимо во вступительной части поговорить о весне.)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xmlns="" val="1626524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637794" y="1341"/>
            <a:ext cx="576702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6- «Родное слово»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85720" y="1556792"/>
            <a:ext cx="88582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(На доске написано слово </a:t>
            </a:r>
            <a:r>
              <a:rPr lang="ru-RU" sz="2000" b="1" u="sng" dirty="0" smtClean="0"/>
              <a:t>грамотей.</a:t>
            </a:r>
            <a:r>
              <a:rPr lang="ru-RU" sz="2000" b="1" dirty="0" smtClean="0"/>
              <a:t> Из букв этого слова нужно составить как можно больше слов.)</a:t>
            </a:r>
            <a:endParaRPr lang="ru-RU" sz="20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987824" y="1033572"/>
            <a:ext cx="2414444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«Наборщики»</a:t>
            </a:r>
            <a:endParaRPr lang="ru-RU" sz="2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215306" y="2636912"/>
            <a:ext cx="4706097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«Прочитайте пословицу»</a:t>
            </a:r>
            <a:endParaRPr lang="ru-RU" sz="3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57158" y="3494012"/>
            <a:ext cx="88262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(В конверте разрезанные слова пословиц. Из них  необходимо составить пословицу.)</a:t>
            </a:r>
            <a:endParaRPr lang="ru-RU" sz="20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2740930" y="4293096"/>
            <a:ext cx="334912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«Пишут не пером , а умом.»</a:t>
            </a:r>
            <a:endParaRPr lang="ru-RU" sz="20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2123902" y="4941168"/>
            <a:ext cx="458317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«Испокон века книга растит человека.»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xmlns="" val="21274928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325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325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alphaModFix amt="71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630766" y="548680"/>
            <a:ext cx="5280100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«Расшифруйте слово»</a:t>
            </a:r>
            <a:endParaRPr lang="ru-RU" sz="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1628800"/>
            <a:ext cx="9144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Используя данные цифры отгадайте слово. Каждая цифра порядковый номер буквы в алфавите. </a:t>
            </a:r>
          </a:p>
          <a:p>
            <a:r>
              <a:rPr lang="ru-RU" sz="2800" b="1" dirty="0" smtClean="0"/>
              <a:t>                             (12,1,15,10,12,21,13,29)</a:t>
            </a:r>
            <a:endParaRPr lang="ru-RU" sz="28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6246613" y="2313320"/>
            <a:ext cx="13285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(Каникулы)</a:t>
            </a:r>
            <a:endParaRPr lang="ru-RU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267744" y="2852936"/>
            <a:ext cx="4403898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«Отгадайте ребусы»</a:t>
            </a:r>
            <a:endParaRPr lang="ru-RU" sz="3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9552" y="3861048"/>
            <a:ext cx="727280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ПО2Л                                 3БУНА</a:t>
            </a:r>
          </a:p>
          <a:p>
            <a:endParaRPr lang="ru-RU" sz="3200" b="1" dirty="0" smtClean="0"/>
          </a:p>
          <a:p>
            <a:r>
              <a:rPr lang="ru-RU" sz="3200" b="1" dirty="0" smtClean="0"/>
              <a:t>3ТОН                                   УС3ЦА</a:t>
            </a:r>
          </a:p>
          <a:p>
            <a:endParaRPr lang="ru-RU" sz="3200" b="1" dirty="0" smtClean="0"/>
          </a:p>
          <a:p>
            <a:r>
              <a:rPr lang="ru-RU" sz="3200" b="1" dirty="0" smtClean="0"/>
              <a:t>С3Ж                                     Р1А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907704" y="3901278"/>
            <a:ext cx="157196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(Подвал)</a:t>
            </a:r>
            <a:endParaRPr lang="ru-RU" sz="28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1907704" y="4886530"/>
            <a:ext cx="14852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(Тритон)</a:t>
            </a:r>
            <a:endParaRPr lang="ru-RU" sz="28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1952075" y="5854699"/>
            <a:ext cx="139653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(Стриж)</a:t>
            </a:r>
            <a:endParaRPr lang="ru-RU" sz="28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6065185" y="3861048"/>
            <a:ext cx="169136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(Трибуна)</a:t>
            </a:r>
            <a:endParaRPr lang="ru-RU" sz="28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6086955" y="4887161"/>
            <a:ext cx="164852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(Устрица)</a:t>
            </a:r>
            <a:endParaRPr lang="ru-RU" sz="28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6065952" y="5733256"/>
            <a:ext cx="15624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(Родина)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xmlns="" val="3196126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275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275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275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275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275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275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Используемая литература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AutoNum type="arabicPeriod"/>
            </a:pPr>
            <a:r>
              <a:rPr lang="ru-RU" sz="2400" dirty="0" smtClean="0"/>
              <a:t>«Народные праздники, игры, развлечения» М.А.Михайлова. Ярославль: Академия развития, 2005</a:t>
            </a:r>
          </a:p>
          <a:p>
            <a:pPr marL="457200" indent="-457200">
              <a:buAutoNum type="arabicPeriod"/>
            </a:pPr>
            <a:r>
              <a:rPr lang="ru-RU" sz="2400" dirty="0" smtClean="0"/>
              <a:t>«Сценарии и методика проведения массовых мероприятий». Автор </a:t>
            </a:r>
            <a:r>
              <a:rPr lang="ru-RU" sz="2400" dirty="0" err="1" smtClean="0"/>
              <a:t>Кугач</a:t>
            </a:r>
            <a:r>
              <a:rPr lang="ru-RU" sz="2400" dirty="0" smtClean="0"/>
              <a:t> А.Н. Ярославль: Академия развития, 2007</a:t>
            </a:r>
          </a:p>
          <a:p>
            <a:pPr marL="457200" indent="-457200">
              <a:buAutoNum type="arabicPeriod"/>
            </a:pPr>
            <a:r>
              <a:rPr lang="ru-RU" sz="2400" dirty="0" smtClean="0"/>
              <a:t>«Внеклассные мероприятия в коррекционных классах». Н.М. Гончарова, Л.С. </a:t>
            </a:r>
            <a:r>
              <a:rPr lang="ru-RU" sz="2400" dirty="0" err="1" smtClean="0"/>
              <a:t>Дыбань</a:t>
            </a:r>
            <a:r>
              <a:rPr lang="ru-RU" sz="2400" dirty="0" smtClean="0"/>
              <a:t>, В.Д. </a:t>
            </a:r>
            <a:r>
              <a:rPr lang="ru-RU" sz="2400" dirty="0" err="1" smtClean="0"/>
              <a:t>Иманова</a:t>
            </a:r>
            <a:r>
              <a:rPr lang="ru-RU" sz="2400" dirty="0" smtClean="0"/>
              <a:t>, Г.П. Попова. Волгоград: Учитель, 2007</a:t>
            </a:r>
          </a:p>
          <a:p>
            <a:pPr marL="457200" indent="-457200">
              <a:buAutoNum type="arabicPeriod"/>
            </a:pPr>
            <a:r>
              <a:rPr lang="ru-RU" sz="2400" dirty="0" smtClean="0"/>
              <a:t>«Сказка в гости к нам идёт. Праздники, конкурсы, викторины для 1-4 классов». В.М. </a:t>
            </a:r>
            <a:r>
              <a:rPr lang="ru-RU" sz="2400" dirty="0" err="1" smtClean="0"/>
              <a:t>Гашнина</a:t>
            </a:r>
            <a:r>
              <a:rPr lang="ru-RU" sz="2400" dirty="0" smtClean="0"/>
              <a:t>. Ярославль: Академия развития, 2005</a:t>
            </a:r>
          </a:p>
          <a:p>
            <a:pPr marL="457200" indent="-457200">
              <a:buAutoNum type="arabicPeriod"/>
            </a:pP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alphaModFix amt="82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14348" y="332656"/>
            <a:ext cx="814393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Сегодня мы отправимся в путешествие «По тропе знаний» Вы получите маршрутные листы , на которых  название станций и очередность их прохождения . На каждой станции вас ждут испытания . В конце игры мы выявим самую лучшую команду . </a:t>
            </a:r>
          </a:p>
          <a:p>
            <a:pPr algn="ctr"/>
            <a:r>
              <a:rPr lang="ru-RU" sz="2400" dirty="0" smtClean="0"/>
              <a:t>Итак, вперёд!</a:t>
            </a:r>
            <a:endParaRPr lang="ru-RU" sz="2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572000" y="2643182"/>
            <a:ext cx="4062587" cy="39703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Станции:</a:t>
            </a:r>
          </a:p>
          <a:p>
            <a:pPr algn="ctr"/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1 - Родная природа</a:t>
            </a:r>
            <a:b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2 - Игровая</a:t>
            </a:r>
            <a:b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3 - Театральная</a:t>
            </a:r>
            <a:b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4 - </a:t>
            </a:r>
            <a:r>
              <a:rPr lang="ru-RU" sz="36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Угадайка</a:t>
            </a:r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5 - Весёлые краски</a:t>
            </a:r>
            <a:b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6 - Родное слово</a:t>
            </a:r>
            <a:endParaRPr lang="ru-RU" sz="3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01275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3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alphaModFix amt="69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8604" y="2352816"/>
            <a:ext cx="407810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Стоит в лесу кудряшка-белая рубашка.</a:t>
            </a:r>
          </a:p>
          <a:p>
            <a:r>
              <a:rPr lang="ru-RU" b="1" dirty="0" smtClean="0"/>
              <a:t>Сердечко золотое! Что это такое? </a:t>
            </a:r>
          </a:p>
          <a:p>
            <a:r>
              <a:rPr lang="ru-RU" b="1" dirty="0"/>
              <a:t> </a:t>
            </a:r>
            <a:r>
              <a:rPr lang="ru-RU" b="1" dirty="0" smtClean="0"/>
              <a:t> </a:t>
            </a:r>
            <a:endParaRPr lang="ru-RU" b="1" dirty="0"/>
          </a:p>
        </p:txBody>
      </p:sp>
      <p:sp>
        <p:nvSpPr>
          <p:cNvPr id="7" name="TextBox 6"/>
          <p:cNvSpPr txBox="1"/>
          <p:nvPr/>
        </p:nvSpPr>
        <p:spPr>
          <a:xfrm>
            <a:off x="1710199" y="3091480"/>
            <a:ext cx="12536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(Ромашка)</a:t>
            </a:r>
            <a:endParaRPr lang="ru-RU" b="1" dirty="0"/>
          </a:p>
        </p:txBody>
      </p:sp>
      <p:sp>
        <p:nvSpPr>
          <p:cNvPr id="8" name="TextBox 7"/>
          <p:cNvSpPr txBox="1"/>
          <p:nvPr/>
        </p:nvSpPr>
        <p:spPr>
          <a:xfrm>
            <a:off x="5500769" y="2308765"/>
            <a:ext cx="363958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Я шариком пушистым</a:t>
            </a:r>
            <a:br>
              <a:rPr lang="ru-RU" b="1" dirty="0" smtClean="0"/>
            </a:br>
            <a:r>
              <a:rPr lang="ru-RU" b="1" dirty="0" smtClean="0"/>
              <a:t>Белею в поле чистом,</a:t>
            </a:r>
            <a:br>
              <a:rPr lang="ru-RU" b="1" dirty="0" smtClean="0"/>
            </a:br>
            <a:r>
              <a:rPr lang="ru-RU" b="1" dirty="0" smtClean="0"/>
              <a:t>А дунул ветерок-остался стебелёк.</a:t>
            </a:r>
            <a:endParaRPr lang="ru-RU" b="1" dirty="0"/>
          </a:p>
        </p:txBody>
      </p:sp>
      <p:sp>
        <p:nvSpPr>
          <p:cNvPr id="9" name="TextBox 8"/>
          <p:cNvSpPr txBox="1"/>
          <p:nvPr/>
        </p:nvSpPr>
        <p:spPr>
          <a:xfrm>
            <a:off x="6450347" y="3239378"/>
            <a:ext cx="14278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(Одуванчик)</a:t>
            </a:r>
            <a:endParaRPr lang="ru-RU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0" y="3948008"/>
            <a:ext cx="382361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Белые горошки на пушистой ножке.</a:t>
            </a:r>
            <a:br>
              <a:rPr lang="ru-RU" b="1" dirty="0" smtClean="0"/>
            </a:br>
            <a:endParaRPr lang="ru-RU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1360053" y="4158371"/>
            <a:ext cx="13195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(Ландыши)</a:t>
            </a:r>
            <a:endParaRPr lang="ru-RU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5426030" y="3901891"/>
            <a:ext cx="39222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Чёрен ,да не ворон, рогат, да не бык.</a:t>
            </a:r>
            <a:endParaRPr lang="ru-RU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7564782" y="4271223"/>
            <a:ext cx="7380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(Жук)</a:t>
            </a:r>
            <a:endParaRPr lang="ru-RU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0" y="4807460"/>
            <a:ext cx="49552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Голубой аэропланчик сел на белый одуванчик. </a:t>
            </a:r>
            <a:endParaRPr lang="ru-RU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1387348" y="5153728"/>
            <a:ext cx="12242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(Стрекоза)</a:t>
            </a:r>
            <a:endParaRPr lang="ru-RU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5354572" y="4853626"/>
            <a:ext cx="39808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Что за весенняя чёрная птица</a:t>
            </a:r>
          </a:p>
          <a:p>
            <a:r>
              <a:rPr lang="ru-RU" b="1" dirty="0" smtClean="0"/>
              <a:t>Любит за плугом ходить и кормиться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6838740" y="5495674"/>
            <a:ext cx="7652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(Грач)</a:t>
            </a:r>
            <a:endParaRPr lang="ru-RU" b="1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1408091" y="188640"/>
            <a:ext cx="6301212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1-Родная природа</a:t>
            </a:r>
            <a:b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</a:br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Загадки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200276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3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3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3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3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3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3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alphaModFix amt="84000"/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345189" y="548680"/>
            <a:ext cx="643830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Знаете ли вы грибы?</a:t>
            </a:r>
            <a:endParaRPr lang="ru-RU" sz="54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5736" y="2852936"/>
            <a:ext cx="8466129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Школьники по карточкам , с изображением грибов, раскладывают в одну сторону съедобные, а в другую сторону не съедобные грибы.</a:t>
            </a:r>
          </a:p>
          <a:p>
            <a:endParaRPr lang="ru-RU" sz="2800" b="1" dirty="0" smtClean="0"/>
          </a:p>
          <a:p>
            <a:r>
              <a:rPr lang="ru-RU" sz="2800" b="1" dirty="0" smtClean="0"/>
              <a:t>Точно так же определяют лекарственные травы, ядовитые растения и ягоды.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xmlns="" val="863769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alphaModFix amt="74000"/>
            <a:lum/>
          </a:blip>
          <a:srcRect/>
          <a:stretch>
            <a:fillRect l="-8000" r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059832" y="332656"/>
            <a:ext cx="190148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Игры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755712" y="3872634"/>
            <a:ext cx="59652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(Участникам предоставляется возможность подобрать к животным, изображенным на карточках, хвосты.)</a:t>
            </a:r>
            <a:endParaRPr lang="ru-RU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0" y="3789040"/>
            <a:ext cx="1637371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Кто где?</a:t>
            </a:r>
            <a:endParaRPr lang="ru-RU" sz="32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979712" y="2135085"/>
            <a:ext cx="48965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(Участники раскладывают карточки: Млекопитающие , птицы , насекомые , рыбы.)  </a:t>
            </a:r>
            <a:endParaRPr lang="ru-RU" b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0" y="5301208"/>
            <a:ext cx="2059923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Чьи следы?</a:t>
            </a:r>
            <a:endParaRPr lang="ru-RU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073964" y="5361676"/>
            <a:ext cx="541943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(Необходимо определить и написать чьи это следы.</a:t>
            </a:r>
            <a:br>
              <a:rPr lang="ru-RU" b="1" dirty="0" smtClean="0"/>
            </a:br>
            <a:r>
              <a:rPr lang="ru-RU" b="1" dirty="0" smtClean="0"/>
              <a:t>Например: Волк , лиса , заяц .)</a:t>
            </a:r>
            <a:endParaRPr lang="ru-RU" b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-89665" y="2073530"/>
            <a:ext cx="1845377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Чей хвост?</a:t>
            </a:r>
            <a:endParaRPr lang="ru-RU" sz="2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88177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61000"/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43508" y="188640"/>
            <a:ext cx="6372129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Вопросы к кроссворду:</a:t>
            </a:r>
            <a:endParaRPr lang="ru-RU" sz="48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21040" y="2197606"/>
            <a:ext cx="283449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1.С ветки в реку упадёт,</a:t>
            </a:r>
          </a:p>
          <a:p>
            <a:r>
              <a:rPr lang="ru-RU" sz="2000" b="1" dirty="0" smtClean="0"/>
              <a:t>и не тонет , а плывёт.</a:t>
            </a:r>
            <a:endParaRPr lang="ru-RU" sz="20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4370461" y="2197606"/>
            <a:ext cx="357399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2. У меня длинней иголки,</a:t>
            </a:r>
          </a:p>
          <a:p>
            <a:r>
              <a:rPr lang="ru-RU" sz="2000" b="1" dirty="0" smtClean="0"/>
              <a:t>чем у ёлки.</a:t>
            </a:r>
          </a:p>
          <a:p>
            <a:r>
              <a:rPr lang="ru-RU" sz="2000" b="1" dirty="0" smtClean="0"/>
              <a:t>Очень прямо я расту в высоту.</a:t>
            </a:r>
            <a:endParaRPr lang="ru-RU" sz="20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637933" y="3692249"/>
            <a:ext cx="272542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3.Стоят казаки, </a:t>
            </a:r>
          </a:p>
          <a:p>
            <a:r>
              <a:rPr lang="ru-RU" sz="2000" b="1" dirty="0" smtClean="0"/>
              <a:t>на них белые колпаки.</a:t>
            </a:r>
            <a:endParaRPr lang="ru-RU" sz="20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4452939" y="3645024"/>
            <a:ext cx="305923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4.Что за дерево стоит-</a:t>
            </a:r>
          </a:p>
          <a:p>
            <a:r>
              <a:rPr lang="ru-RU" sz="2000" b="1" dirty="0" smtClean="0"/>
              <a:t>Ветра нет, а лист дрожит?</a:t>
            </a:r>
            <a:endParaRPr lang="ru-RU" sz="20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622671" y="5102181"/>
            <a:ext cx="263123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5. В золотой клубочек</a:t>
            </a:r>
          </a:p>
          <a:p>
            <a:r>
              <a:rPr lang="ru-RU" sz="2000" b="1" dirty="0" smtClean="0"/>
              <a:t>Спрятался  комочек.</a:t>
            </a:r>
            <a:endParaRPr lang="ru-RU" sz="20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4370461" y="5102181"/>
            <a:ext cx="295465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6. Что за девица:</a:t>
            </a:r>
          </a:p>
          <a:p>
            <a:r>
              <a:rPr lang="ru-RU" sz="2000" b="1" dirty="0" smtClean="0"/>
              <a:t>Не швея, ни мастерица , </a:t>
            </a:r>
          </a:p>
          <a:p>
            <a:r>
              <a:rPr lang="ru-RU" sz="2000" b="1" dirty="0" smtClean="0"/>
              <a:t>Ничего сама не шьёт ,</a:t>
            </a:r>
          </a:p>
          <a:p>
            <a:r>
              <a:rPr lang="ru-RU" sz="2000" b="1" dirty="0" smtClean="0"/>
              <a:t>А в иголках круглый год.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xmlns="" val="2774947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alphaModFix amt="75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642925536"/>
              </p:ext>
            </p:extLst>
          </p:nvPr>
        </p:nvGraphicFramePr>
        <p:xfrm>
          <a:off x="1691680" y="1556792"/>
          <a:ext cx="2664296" cy="65887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66074"/>
                <a:gridCol w="666074"/>
                <a:gridCol w="614185"/>
                <a:gridCol w="717963"/>
              </a:tblGrid>
              <a:tr h="658872">
                <a:tc>
                  <a:txBody>
                    <a:bodyPr/>
                    <a:lstStyle/>
                    <a:p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1" name="Таблица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671144311"/>
              </p:ext>
            </p:extLst>
          </p:nvPr>
        </p:nvGraphicFramePr>
        <p:xfrm>
          <a:off x="2987824" y="2204864"/>
          <a:ext cx="3408045" cy="64807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81609"/>
                <a:gridCol w="681609"/>
                <a:gridCol w="681609"/>
                <a:gridCol w="681609"/>
                <a:gridCol w="681609"/>
              </a:tblGrid>
              <a:tr h="64807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2" name="Таблица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999532115"/>
              </p:ext>
            </p:extLst>
          </p:nvPr>
        </p:nvGraphicFramePr>
        <p:xfrm>
          <a:off x="3638868" y="2852936"/>
          <a:ext cx="2088231" cy="7200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96077"/>
                <a:gridCol w="696077"/>
                <a:gridCol w="696077"/>
              </a:tblGrid>
              <a:tr h="72008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3" name="Таблица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074228675"/>
              </p:ext>
            </p:extLst>
          </p:nvPr>
        </p:nvGraphicFramePr>
        <p:xfrm>
          <a:off x="3635896" y="3573016"/>
          <a:ext cx="3384375" cy="7200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76875"/>
                <a:gridCol w="676875"/>
                <a:gridCol w="676875"/>
                <a:gridCol w="676875"/>
                <a:gridCol w="676875"/>
              </a:tblGrid>
              <a:tr h="72008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4" name="Таблица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600887727"/>
              </p:ext>
            </p:extLst>
          </p:nvPr>
        </p:nvGraphicFramePr>
        <p:xfrm>
          <a:off x="2339752" y="4293096"/>
          <a:ext cx="3960444" cy="720079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660074"/>
                <a:gridCol w="660074"/>
                <a:gridCol w="660074"/>
                <a:gridCol w="660074"/>
                <a:gridCol w="660074"/>
                <a:gridCol w="660074"/>
              </a:tblGrid>
              <a:tr h="720079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5" name="Прямоугольник 14"/>
          <p:cNvSpPr/>
          <p:nvPr/>
        </p:nvSpPr>
        <p:spPr>
          <a:xfrm>
            <a:off x="2339752" y="188640"/>
            <a:ext cx="337227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Кроссворд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graphicFrame>
        <p:nvGraphicFramePr>
          <p:cNvPr id="16" name="Таблица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838308940"/>
              </p:ext>
            </p:extLst>
          </p:nvPr>
        </p:nvGraphicFramePr>
        <p:xfrm>
          <a:off x="2339752" y="5013176"/>
          <a:ext cx="2016225" cy="64807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72075"/>
                <a:gridCol w="672075"/>
                <a:gridCol w="672075"/>
              </a:tblGrid>
              <a:tr h="64807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7" name="Прямоугольник 16"/>
          <p:cNvSpPr/>
          <p:nvPr/>
        </p:nvSpPr>
        <p:spPr>
          <a:xfrm>
            <a:off x="1000454" y="1484784"/>
            <a:ext cx="675185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1.</a:t>
            </a:r>
            <a:endParaRPr lang="ru-RU" sz="4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2368606" y="2063424"/>
            <a:ext cx="675185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2.</a:t>
            </a:r>
            <a:endParaRPr lang="ru-RU" sz="4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2944670" y="2780928"/>
            <a:ext cx="675185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3.</a:t>
            </a:r>
            <a:endParaRPr lang="ru-RU" sz="4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3020265" y="3501008"/>
            <a:ext cx="675185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4.</a:t>
            </a:r>
            <a:endParaRPr lang="ru-RU" sz="4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1664567" y="4149080"/>
            <a:ext cx="675185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5.</a:t>
            </a:r>
          </a:p>
          <a:p>
            <a:pPr algn="ctr"/>
            <a:r>
              <a:rPr lang="ru-RU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6.</a:t>
            </a:r>
            <a:endParaRPr lang="ru-RU" sz="4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664567" y="1278593"/>
            <a:ext cx="3600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dirty="0" smtClean="0">
                <a:solidFill>
                  <a:schemeClr val="bg1"/>
                </a:solidFill>
              </a:rPr>
              <a:t>л и с т</a:t>
            </a:r>
            <a:endParaRPr lang="ru-RU" sz="7200" dirty="0">
              <a:solidFill>
                <a:schemeClr val="bg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019354" y="1930190"/>
            <a:ext cx="347242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dirty="0" smtClean="0">
                <a:solidFill>
                  <a:schemeClr val="bg1"/>
                </a:solidFill>
              </a:rPr>
              <a:t>с  о с  н а</a:t>
            </a:r>
            <a:endParaRPr lang="ru-RU" sz="6600" dirty="0">
              <a:solidFill>
                <a:schemeClr val="bg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619855" y="2642428"/>
            <a:ext cx="2106667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dirty="0" smtClean="0">
                <a:solidFill>
                  <a:schemeClr val="bg1"/>
                </a:solidFill>
              </a:rPr>
              <a:t>п  н и</a:t>
            </a:r>
            <a:endParaRPr lang="ru-RU" sz="6600" dirty="0">
              <a:solidFill>
                <a:schemeClr val="bg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619855" y="3362508"/>
            <a:ext cx="3256020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dirty="0">
                <a:solidFill>
                  <a:schemeClr val="bg1"/>
                </a:solidFill>
              </a:rPr>
              <a:t>о</a:t>
            </a:r>
            <a:r>
              <a:rPr lang="ru-RU" sz="6600" dirty="0" smtClean="0">
                <a:solidFill>
                  <a:schemeClr val="bg1"/>
                </a:solidFill>
              </a:rPr>
              <a:t> с и н  а</a:t>
            </a:r>
            <a:endParaRPr lang="ru-RU" sz="6600" dirty="0">
              <a:solidFill>
                <a:schemeClr val="bg1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339752" y="4077072"/>
            <a:ext cx="3922869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dirty="0" smtClean="0">
                <a:solidFill>
                  <a:schemeClr val="bg1"/>
                </a:solidFill>
              </a:rPr>
              <a:t>ж ё л у д ь</a:t>
            </a:r>
            <a:endParaRPr lang="ru-RU" sz="6600" dirty="0">
              <a:solidFill>
                <a:schemeClr val="bg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368607" y="4797152"/>
            <a:ext cx="200843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dirty="0">
                <a:solidFill>
                  <a:schemeClr val="bg1"/>
                </a:solidFill>
              </a:rPr>
              <a:t>е</a:t>
            </a:r>
            <a:r>
              <a:rPr lang="ru-RU" sz="6600" dirty="0" smtClean="0">
                <a:solidFill>
                  <a:schemeClr val="bg1"/>
                </a:solidFill>
              </a:rPr>
              <a:t> л  ь</a:t>
            </a:r>
            <a:endParaRPr lang="ru-RU" sz="6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658733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3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3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3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3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3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3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alphaModFix amt="59000"/>
            <a:lum/>
          </a:blip>
          <a:srcRect/>
          <a:stretch>
            <a:fillRect l="-15000" r="-1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043493" y="188640"/>
            <a:ext cx="4467249" cy="141577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2-Игровая</a:t>
            </a:r>
          </a:p>
          <a:p>
            <a:pPr algn="ctr"/>
            <a:r>
              <a:rPr lang="ru-RU" sz="32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1. «Медведь, что ешь?»</a:t>
            </a:r>
            <a:endParaRPr lang="ru-RU" sz="32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725340" y="5043266"/>
            <a:ext cx="2193032" cy="1814734"/>
          </a:xfrm>
          <a:prstGeom prst="rect">
            <a:avLst/>
          </a:prstGeom>
          <a:ln>
            <a:solidFill>
              <a:srgbClr val="0099FF"/>
            </a:solidFill>
          </a:ln>
          <a:effectLst>
            <a:softEdge rad="317500"/>
          </a:effectLst>
        </p:spPr>
      </p:pic>
      <p:sp>
        <p:nvSpPr>
          <p:cNvPr id="6" name="TextBox 5"/>
          <p:cNvSpPr txBox="1"/>
          <p:nvPr/>
        </p:nvSpPr>
        <p:spPr>
          <a:xfrm>
            <a:off x="0" y="1700808"/>
            <a:ext cx="565212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Выбирается «медведь», все остальные «пчёлы». Определяется, где у пчёл домик-черта , за которой медведь не имеет права их ловить. По сигналу ведущего пчёлы подходят к медведю и спрашивают : «Медведь, что ешь?» Медведь отвечает : «малину», «рыбу», «шишки»… Но как только медведь скажет «Мёд»- он бросается  на пчёл и начинает их ловить. Те, спасаясь, бегут в домик. Кого медведь поймал, того отводит к себе в берлогу.</a:t>
            </a:r>
          </a:p>
          <a:p>
            <a:r>
              <a:rPr lang="ru-RU" b="1" dirty="0" smtClean="0"/>
              <a:t>После трёх выходов выбирают нового водящего-медведя. Тот из медведей, кто за время игры поймал пчёл больше, объявляется победителем.</a:t>
            </a:r>
          </a:p>
          <a:p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xmlns="" val="10292408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87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73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9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996" tmFilter="0, 0; 0.125,0.2665; 0.25,0.4; 0.375,0.465; 0.5,0.5;  0.625,0.535; 0.75,0.6; 0.875,0.7335; 1,1">
                                          <p:stCondLst>
                                            <p:cond delay="99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498" tmFilter="0, 0; 0.125,0.2665; 0.25,0.4; 0.375,0.465; 0.5,0.5;  0.625,0.535; 0.75,0.6; 0.875,0.7335; 1,1">
                                          <p:stCondLst>
                                            <p:cond delay="198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46" tmFilter="0, 0; 0.125,0.2665; 0.25,0.4; 0.375,0.465; 0.5,0.5;  0.625,0.535; 0.75,0.6; 0.875,0.7335; 1,1">
                                          <p:stCondLst>
                                            <p:cond delay="248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39">
                                          <p:stCondLst>
                                            <p:cond delay="97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249" decel="50000">
                                          <p:stCondLst>
                                            <p:cond delay="101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39">
                                          <p:stCondLst>
                                            <p:cond delay="19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249" decel="50000">
                                          <p:stCondLst>
                                            <p:cond delay="2007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39">
                                          <p:stCondLst>
                                            <p:cond delay="2463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249" decel="50000">
                                          <p:stCondLst>
                                            <p:cond delay="250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39">
                                          <p:stCondLst>
                                            <p:cond delay="27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249" decel="50000">
                                          <p:stCondLst>
                                            <p:cond delay="2751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825</TotalTime>
  <Words>1665</Words>
  <Application>Microsoft Office PowerPoint</Application>
  <PresentationFormat>Экран (4:3)</PresentationFormat>
  <Paragraphs>188</Paragraphs>
  <Slides>23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Используемая литература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DNA7 X86</dc:creator>
  <cp:lastModifiedBy>Усольцева Э.М-А.</cp:lastModifiedBy>
  <cp:revision>64</cp:revision>
  <dcterms:created xsi:type="dcterms:W3CDTF">2013-08-01T08:17:28Z</dcterms:created>
  <dcterms:modified xsi:type="dcterms:W3CDTF">2013-12-01T13:32:05Z</dcterms:modified>
</cp:coreProperties>
</file>