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E12E-A5DC-4A8F-B791-B414FA05BCD5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596EE-9B9A-4B6B-B5ED-4D582CC26D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4988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E12E-A5DC-4A8F-B791-B414FA05BCD5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596EE-9B9A-4B6B-B5ED-4D582CC26D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3383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E12E-A5DC-4A8F-B791-B414FA05BCD5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596EE-9B9A-4B6B-B5ED-4D582CC26D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0588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E12E-A5DC-4A8F-B791-B414FA05BCD5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596EE-9B9A-4B6B-B5ED-4D582CC26D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6178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E12E-A5DC-4A8F-B791-B414FA05BCD5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596EE-9B9A-4B6B-B5ED-4D582CC26D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4882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E12E-A5DC-4A8F-B791-B414FA05BCD5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596EE-9B9A-4B6B-B5ED-4D582CC26D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077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E12E-A5DC-4A8F-B791-B414FA05BCD5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596EE-9B9A-4B6B-B5ED-4D582CC26D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6625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E12E-A5DC-4A8F-B791-B414FA05BCD5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596EE-9B9A-4B6B-B5ED-4D582CC26D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6544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E12E-A5DC-4A8F-B791-B414FA05BCD5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596EE-9B9A-4B6B-B5ED-4D582CC26D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3952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E12E-A5DC-4A8F-B791-B414FA05BCD5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596EE-9B9A-4B6B-B5ED-4D582CC26D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7796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E12E-A5DC-4A8F-B791-B414FA05BCD5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596EE-9B9A-4B6B-B5ED-4D582CC26D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7821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47E12E-A5DC-4A8F-B791-B414FA05BCD5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596EE-9B9A-4B6B-B5ED-4D582CC26D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5367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notix.com.ua/-/uploads/ua/00/00/27/58/overlay-2205612855.jpg" TargetMode="External"/><Relationship Id="rId13" Type="http://schemas.openxmlformats.org/officeDocument/2006/relationships/hyperlink" Target="http://www.pirkite.lt/Files/Products/18423/xl/3.jpg" TargetMode="External"/><Relationship Id="rId3" Type="http://schemas.openxmlformats.org/officeDocument/2006/relationships/hyperlink" Target="http://www.netcraft.ua/content/images/thumbs/0042579_skaner-epson-perfection-v500-photo-b11b189033.jpeg" TargetMode="External"/><Relationship Id="rId7" Type="http://schemas.openxmlformats.org/officeDocument/2006/relationships/hyperlink" Target="http://kollage.com.ua/data/1282423295-filename.jpg" TargetMode="External"/><Relationship Id="rId12" Type="http://schemas.openxmlformats.org/officeDocument/2006/relationships/hyperlink" Target="http://cwer.ws/files/u5/June07/laser_disc.jpg" TargetMode="External"/><Relationship Id="rId2" Type="http://schemas.openxmlformats.org/officeDocument/2006/relationships/hyperlink" Target="http://media.audiocontact.fr/7278-thickbox/shure-sm58-se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lfotoamatore.it/schede/Foto_Art/PopUp/16633.jpg" TargetMode="External"/><Relationship Id="rId11" Type="http://schemas.openxmlformats.org/officeDocument/2006/relationships/hyperlink" Target="http://www.xcom-shop.ru/var/files/7a/e3/4dd11b57ae36f257670180_500.jpg" TargetMode="External"/><Relationship Id="rId5" Type="http://schemas.openxmlformats.org/officeDocument/2006/relationships/hyperlink" Target="http://www.320-8080.ru/pic/big/82878/genius_kb_06x_01.jpg" TargetMode="External"/><Relationship Id="rId15" Type="http://schemas.openxmlformats.org/officeDocument/2006/relationships/hyperlink" Target="http://web-3.ru/data/articles/8137/2.jpg" TargetMode="External"/><Relationship Id="rId10" Type="http://schemas.openxmlformats.org/officeDocument/2006/relationships/hyperlink" Target="http://notix.com.ua/-/uploads/ua/00/00/54/93/overlay-875935728.jpg" TargetMode="External"/><Relationship Id="rId4" Type="http://schemas.openxmlformats.org/officeDocument/2006/relationships/hyperlink" Target="http://files.ava.ua/article/2011/08/16/99233603f318bf6a4fb724e3ca83d26e.jpg" TargetMode="External"/><Relationship Id="rId9" Type="http://schemas.openxmlformats.org/officeDocument/2006/relationships/hyperlink" Target="http://butelefon.ru/sites/default/files/styles/large/public/images/13593834761359383476_0.jpg" TargetMode="External"/><Relationship Id="rId14" Type="http://schemas.openxmlformats.org/officeDocument/2006/relationships/hyperlink" Target="http://bigmo.com.ua/images/detailed/117/1370006962_1226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slide" Target="slide9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День компьютерщика Другое Форумы 100 друзей - Поиск людей в интернет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4878710" cy="4878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332656"/>
            <a:ext cx="6768752" cy="1728192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0070C0"/>
                </a:solidFill>
              </a:rPr>
              <a:t>Компьютер как </a:t>
            </a:r>
            <a:br>
              <a:rPr lang="ru-RU" sz="5400" b="1" i="1" dirty="0" smtClean="0">
                <a:solidFill>
                  <a:srgbClr val="0070C0"/>
                </a:solidFill>
              </a:rPr>
            </a:br>
            <a:r>
              <a:rPr lang="ru-RU" sz="5400" b="1" i="1" dirty="0" smtClean="0">
                <a:solidFill>
                  <a:srgbClr val="0070C0"/>
                </a:solidFill>
              </a:rPr>
              <a:t>система</a:t>
            </a:r>
            <a:endParaRPr lang="ru-RU" sz="5400" b="1" i="1" dirty="0">
              <a:solidFill>
                <a:srgbClr val="0070C0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608307" y="3356992"/>
            <a:ext cx="3283091" cy="13967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600" b="1" i="1" dirty="0" smtClean="0"/>
              <a:t>Петкевич Ольга Владимировна,</a:t>
            </a:r>
          </a:p>
          <a:p>
            <a:pPr algn="r"/>
            <a:r>
              <a:rPr lang="ru-RU" sz="1600" b="1" i="1" dirty="0" smtClean="0"/>
              <a:t> учитель информатики, </a:t>
            </a:r>
          </a:p>
          <a:p>
            <a:pPr algn="r"/>
            <a:r>
              <a:rPr lang="ru-RU" sz="1600" b="1" i="1" dirty="0" smtClean="0"/>
              <a:t>1 квалификационная категория</a:t>
            </a:r>
            <a:endParaRPr lang="ru-RU" sz="1600" b="1" i="1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372200" y="5157192"/>
            <a:ext cx="2416223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600" b="1" i="1" dirty="0" smtClean="0"/>
              <a:t>4 класс ФГОС</a:t>
            </a:r>
            <a:endParaRPr lang="ru-RU" sz="1600" b="1" i="1" dirty="0"/>
          </a:p>
        </p:txBody>
      </p:sp>
    </p:spTree>
    <p:extLst>
      <p:ext uri="{BB962C8B-B14F-4D97-AF65-F5344CB8AC3E}">
        <p14:creationId xmlns:p14="http://schemas.microsoft.com/office/powerpoint/2010/main" xmlns="" val="252735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>
            <a:normAutofit/>
          </a:bodyPr>
          <a:lstStyle/>
          <a:p>
            <a:r>
              <a:rPr lang="ru-RU" sz="8000" b="1" i="1" dirty="0" smtClean="0">
                <a:solidFill>
                  <a:srgbClr val="FF0000"/>
                </a:solidFill>
              </a:rPr>
              <a:t>Спасибо </a:t>
            </a:r>
            <a:br>
              <a:rPr lang="ru-RU" sz="8000" b="1" i="1" dirty="0" smtClean="0">
                <a:solidFill>
                  <a:srgbClr val="FF0000"/>
                </a:solidFill>
              </a:rPr>
            </a:br>
            <a:r>
              <a:rPr lang="ru-RU" sz="8000" b="1" i="1" dirty="0" smtClean="0">
                <a:solidFill>
                  <a:srgbClr val="FF0000"/>
                </a:solidFill>
              </a:rPr>
              <a:t>за внимание!</a:t>
            </a:r>
            <a:endParaRPr lang="ru-RU" sz="8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93937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Использованные Интернет-ресурсы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968552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hlinkClick r:id="rId2"/>
              </a:rPr>
              <a:t>http://media.audiocontact.fr/7278-thickbox/shure-sm58-se.jpg</a:t>
            </a:r>
            <a:r>
              <a:rPr lang="ru-RU" dirty="0" smtClean="0"/>
              <a:t> </a:t>
            </a:r>
          </a:p>
          <a:p>
            <a:r>
              <a:rPr lang="en-US" dirty="0" smtClean="0">
                <a:hlinkClick r:id="rId3"/>
              </a:rPr>
              <a:t>http://www.netcraft.ua/content/images/thumbs/0042579_skaner-epson-perfection-v500-photo-b11b189033.jpeg</a:t>
            </a:r>
            <a:r>
              <a:rPr lang="ru-RU" dirty="0" smtClean="0"/>
              <a:t> </a:t>
            </a:r>
          </a:p>
          <a:p>
            <a:r>
              <a:rPr lang="en-US" dirty="0" smtClean="0">
                <a:hlinkClick r:id="rId4"/>
              </a:rPr>
              <a:t>http://files.ava.ua/article/2011/08/16/99233603f318bf6a4fb724e3ca83d26e.jpg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http://www.320-8080.ru/pic/big/82878/genius_kb_06x_01.jpg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http://www.ilfotoamatore.it/schede/Foto_Art/PopUp/16633.jpg</a:t>
            </a:r>
            <a:r>
              <a:rPr lang="ru-RU" dirty="0" smtClean="0"/>
              <a:t>   </a:t>
            </a:r>
          </a:p>
          <a:p>
            <a:r>
              <a:rPr lang="en-US" dirty="0" smtClean="0">
                <a:hlinkClick r:id="rId7"/>
              </a:rPr>
              <a:t>http://kollage.com.ua/data/1282423295-filename.jpg</a:t>
            </a:r>
            <a:r>
              <a:rPr lang="ru-RU" dirty="0" smtClean="0"/>
              <a:t>  </a:t>
            </a:r>
          </a:p>
          <a:p>
            <a:r>
              <a:rPr lang="en-US" dirty="0" smtClean="0">
                <a:hlinkClick r:id="rId8"/>
              </a:rPr>
              <a:t>http://notix.com.ua/-/uploads/ua/00/00/27/58/overlay-2205612855.jpg</a:t>
            </a:r>
            <a:r>
              <a:rPr lang="ru-RU" dirty="0" smtClean="0"/>
              <a:t> </a:t>
            </a:r>
          </a:p>
          <a:p>
            <a:r>
              <a:rPr lang="en-US" dirty="0" smtClean="0">
                <a:hlinkClick r:id="rId9"/>
              </a:rPr>
              <a:t>http://butelefon.ru/sites/default/files/styles/large/public/images/13593834761359383476_0.jpg</a:t>
            </a:r>
            <a:endParaRPr lang="ru-RU" dirty="0" smtClean="0"/>
          </a:p>
          <a:p>
            <a:r>
              <a:rPr lang="en-US" dirty="0" smtClean="0">
                <a:hlinkClick r:id="rId10"/>
              </a:rPr>
              <a:t>http://notix.com.ua/-/uploads/ua/00/00/54/93/overlay-875935728.jpg</a:t>
            </a:r>
            <a:endParaRPr lang="ru-RU" dirty="0" smtClean="0"/>
          </a:p>
          <a:p>
            <a:r>
              <a:rPr lang="en-US" dirty="0" smtClean="0">
                <a:hlinkClick r:id="rId11"/>
              </a:rPr>
              <a:t>http://www.xcom-shop.ru/var/files/7a/e3/4dd11b57ae36f257670180_500.jpg</a:t>
            </a:r>
            <a:endParaRPr lang="ru-RU" dirty="0" smtClean="0"/>
          </a:p>
          <a:p>
            <a:r>
              <a:rPr lang="en-US" dirty="0" smtClean="0">
                <a:hlinkClick r:id="rId12"/>
              </a:rPr>
              <a:t>http://cwer.ws/files/u5/June07/laser_disc.jpg</a:t>
            </a:r>
            <a:endParaRPr lang="ru-RU" dirty="0" smtClean="0"/>
          </a:p>
          <a:p>
            <a:r>
              <a:rPr lang="en-US" dirty="0" smtClean="0">
                <a:hlinkClick r:id="rId13"/>
              </a:rPr>
              <a:t>http://www.pirkite.lt/Files/Products/18423/xl/3.jpg</a:t>
            </a:r>
            <a:endParaRPr lang="ru-RU" dirty="0" smtClean="0"/>
          </a:p>
          <a:p>
            <a:r>
              <a:rPr lang="en-US" dirty="0" smtClean="0">
                <a:hlinkClick r:id="rId14"/>
              </a:rPr>
              <a:t>http://bigmo.com.ua/images/detailed/117/1370006962_1226.jpg</a:t>
            </a:r>
            <a:endParaRPr lang="ru-RU" dirty="0" smtClean="0"/>
          </a:p>
          <a:p>
            <a:r>
              <a:rPr lang="en-US" dirty="0" smtClean="0">
                <a:hlinkClick r:id="rId15"/>
              </a:rPr>
              <a:t>http://web-3.ru/data/articles/8137/2.jpg</a:t>
            </a:r>
            <a:r>
              <a:rPr lang="ru-RU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44489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Компьютер -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4813" y="1052736"/>
            <a:ext cx="8229600" cy="118072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i="1" dirty="0" smtClean="0"/>
              <a:t>это инструмент, созданный руками человека. </a:t>
            </a:r>
            <a:endParaRPr lang="ru-RU" b="1" i="1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95536" y="2348880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Компьютер предназначен для: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539551" y="3212976"/>
            <a:ext cx="2210679" cy="1180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Получения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данных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4860032" y="4724198"/>
            <a:ext cx="2210679" cy="1180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dirty="0" smtClean="0">
                <a:solidFill>
                  <a:srgbClr val="00B050"/>
                </a:solidFill>
              </a:rPr>
              <a:t>Обработки данных 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6516216" y="3212976"/>
            <a:ext cx="2376264" cy="1180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Хранения данных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1979712" y="4724198"/>
            <a:ext cx="2210679" cy="1180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dirty="0" smtClean="0">
                <a:solidFill>
                  <a:srgbClr val="FFC000"/>
                </a:solidFill>
              </a:rPr>
              <a:t>Передачи данных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 rot="2945420">
            <a:off x="3040755" y="2891397"/>
            <a:ext cx="457267" cy="11365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9468908">
            <a:off x="5223861" y="3151145"/>
            <a:ext cx="457267" cy="1706955"/>
          </a:xfrm>
          <a:prstGeom prst="downArrow">
            <a:avLst/>
          </a:prstGeom>
          <a:solidFill>
            <a:srgbClr val="00B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1959773">
            <a:off x="3524146" y="3164708"/>
            <a:ext cx="457267" cy="1717586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19026189">
            <a:off x="5719748" y="2881302"/>
            <a:ext cx="457267" cy="1136568"/>
          </a:xfrm>
          <a:prstGeom prst="downArrow">
            <a:avLst/>
          </a:prstGeom>
          <a:solidFill>
            <a:srgbClr val="7030A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99774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Устройства компьютера 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делятся на: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3629000"/>
          </a:xfrm>
        </p:spPr>
        <p:txBody>
          <a:bodyPr>
            <a:normAutofit/>
          </a:bodyPr>
          <a:lstStyle/>
          <a:p>
            <a:r>
              <a:rPr lang="ru-RU" dirty="0">
                <a:hlinkClick r:id="rId2" action="ppaction://hlinksldjump"/>
              </a:rPr>
              <a:t>у</a:t>
            </a:r>
            <a:r>
              <a:rPr lang="ru-RU" dirty="0" smtClean="0">
                <a:hlinkClick r:id="rId2" action="ppaction://hlinksldjump"/>
              </a:rPr>
              <a:t>стройства ввода данных</a:t>
            </a:r>
            <a:r>
              <a:rPr lang="ru-RU" dirty="0" smtClean="0"/>
              <a:t>;</a:t>
            </a:r>
          </a:p>
          <a:p>
            <a:r>
              <a:rPr lang="ru-RU" dirty="0">
                <a:hlinkClick r:id="rId3" action="ppaction://hlinksldjump"/>
              </a:rPr>
              <a:t>у</a:t>
            </a:r>
            <a:r>
              <a:rPr lang="ru-RU" dirty="0" smtClean="0">
                <a:hlinkClick r:id="rId3" action="ppaction://hlinksldjump"/>
              </a:rPr>
              <a:t>стройства вывода данных</a:t>
            </a:r>
            <a:r>
              <a:rPr lang="ru-RU" dirty="0" smtClean="0"/>
              <a:t>;</a:t>
            </a:r>
          </a:p>
          <a:p>
            <a:r>
              <a:rPr lang="ru-RU" dirty="0" smtClean="0">
                <a:hlinkClick r:id="rId4" action="ppaction://hlinksldjump"/>
              </a:rPr>
              <a:t>устройство обработки данных</a:t>
            </a:r>
            <a:r>
              <a:rPr lang="ru-RU" dirty="0" smtClean="0"/>
              <a:t>;</a:t>
            </a:r>
          </a:p>
          <a:p>
            <a:r>
              <a:rPr lang="ru-RU" dirty="0">
                <a:hlinkClick r:id="rId5" action="ppaction://hlinksldjump"/>
              </a:rPr>
              <a:t>у</a:t>
            </a:r>
            <a:r>
              <a:rPr lang="ru-RU" dirty="0" smtClean="0">
                <a:hlinkClick r:id="rId5" action="ppaction://hlinksldjump"/>
              </a:rPr>
              <a:t>стройства хранения данных</a:t>
            </a:r>
            <a:r>
              <a:rPr lang="ru-RU" dirty="0" smtClean="0"/>
              <a:t>;</a:t>
            </a:r>
          </a:p>
          <a:p>
            <a:r>
              <a:rPr lang="ru-RU" dirty="0">
                <a:hlinkClick r:id="rId6" action="ppaction://hlinksldjump"/>
              </a:rPr>
              <a:t>м</a:t>
            </a:r>
            <a:r>
              <a:rPr lang="ru-RU" dirty="0" smtClean="0">
                <a:hlinkClick r:id="rId6" action="ppaction://hlinksldjump"/>
              </a:rPr>
              <a:t>анипулятор для управления экранными объектами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Управляющая кнопка: далее 3">
            <a:hlinkClick r:id="rId7" action="ppaction://hlinksldjump" highlightClick="1"/>
          </p:cNvPr>
          <p:cNvSpPr/>
          <p:nvPr/>
        </p:nvSpPr>
        <p:spPr>
          <a:xfrm>
            <a:off x="8604448" y="6345933"/>
            <a:ext cx="360040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8160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Устройства ввода данных</a:t>
            </a:r>
            <a:br>
              <a:rPr lang="ru-RU" b="1" i="1" dirty="0" smtClean="0">
                <a:solidFill>
                  <a:srgbClr val="FF0000"/>
                </a:solidFill>
              </a:rPr>
            </a:b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клавиатура;</a:t>
            </a:r>
          </a:p>
          <a:p>
            <a:r>
              <a:rPr lang="ru-RU" dirty="0"/>
              <a:t>м</a:t>
            </a:r>
            <a:r>
              <a:rPr lang="ru-RU" dirty="0" smtClean="0"/>
              <a:t>икрофон; </a:t>
            </a:r>
          </a:p>
          <a:p>
            <a:r>
              <a:rPr lang="ru-RU" dirty="0" smtClean="0"/>
              <a:t>сканер. </a:t>
            </a:r>
            <a:endParaRPr lang="ru-RU" dirty="0"/>
          </a:p>
        </p:txBody>
      </p:sp>
      <p:pic>
        <p:nvPicPr>
          <p:cNvPr id="1026" name="Picture 2" descr="Клавиатура Genius KB06X G-KB06XPR PS/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69243" y="913603"/>
            <a:ext cx="3428329" cy="2559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hure Microphone Sm5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882226"/>
            <a:ext cx="3654865" cy="2631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Сканеры отзывы Страница - 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581" y="4005064"/>
            <a:ext cx="3096344" cy="2072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>
            <a:off x="8370881" y="6309320"/>
            <a:ext cx="377583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24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Описание товара Колонки 2.0 Microlab B18 2x1W черные USB - купить в самаре, Техноволг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3861048"/>
            <a:ext cx="266429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1917" y="160338"/>
            <a:ext cx="8229600" cy="11430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Устройства вывода данных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монитор;</a:t>
            </a:r>
          </a:p>
          <a:p>
            <a:r>
              <a:rPr lang="ru-RU" dirty="0"/>
              <a:t>п</a:t>
            </a:r>
            <a:r>
              <a:rPr lang="ru-RU" dirty="0" smtClean="0"/>
              <a:t>ринтер;</a:t>
            </a:r>
          </a:p>
          <a:p>
            <a:r>
              <a:rPr lang="ru-RU" dirty="0" smtClean="0"/>
              <a:t>колонки;</a:t>
            </a:r>
          </a:p>
          <a:p>
            <a:r>
              <a:rPr lang="ru-RU" dirty="0"/>
              <a:t>н</a:t>
            </a:r>
            <a:r>
              <a:rPr lang="ru-RU" dirty="0" smtClean="0"/>
              <a:t>аушники.</a:t>
            </a:r>
            <a:endParaRPr lang="ru-RU" dirty="0"/>
          </a:p>
        </p:txBody>
      </p:sp>
      <p:sp>
        <p:nvSpPr>
          <p:cNvPr id="4" name="AutoShape 2" descr="Купить Мониторы в Харькове, Донецке, Днепропетровске, Одессе, Симферополе - ТехноТоч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 descr="Купить Мониторы в Харькове, Донецке, Днепропетровске, Одессе, Симферополе - ТехноТочк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2606" y="1052736"/>
            <a:ext cx="2402632" cy="2402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Струйный принтер Epson Stylus Photo T50/P50 в городе Воронеж - Справочник BLIZKO.r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583445"/>
            <a:ext cx="403244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Микрофон с наушникaми Genius HS- Санкт-Петербург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433142"/>
            <a:ext cx="2044452" cy="2044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назад 4">
            <a:hlinkClick r:id="rId6" action="ppaction://hlinksldjump" highlightClick="1"/>
          </p:cNvPr>
          <p:cNvSpPr/>
          <p:nvPr/>
        </p:nvSpPr>
        <p:spPr>
          <a:xfrm>
            <a:off x="8532440" y="6381328"/>
            <a:ext cx="360040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310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Устройство обработки данных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Процессор INTEL Core 2 Duo E7300 (EU80571PH0673M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594596"/>
            <a:ext cx="4530080" cy="4292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правляющая кнопка: назад 2">
            <a:hlinkClick r:id="rId3" action="ppaction://hlinksldjump" highlightClick="1"/>
          </p:cNvPr>
          <p:cNvSpPr/>
          <p:nvPr/>
        </p:nvSpPr>
        <p:spPr>
          <a:xfrm>
            <a:off x="8316416" y="6237312"/>
            <a:ext cx="360040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432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Ricoh создала всеформатный оптический приво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22042" y="2944013"/>
            <a:ext cx="1929779" cy="1447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Устройства хранения данных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970784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Внутренняя память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716016" y="1628800"/>
            <a:ext cx="3744416" cy="21084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Внешняя память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4098" name="Picture 2" descr="Что такое компьютер - Фото 16942/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04864"/>
            <a:ext cx="3729608" cy="2186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Silicon Power Helios 101 2Gb Флеш память USB. Сравнение цен в интернет магазинах. Отзывы, характеристики, фото. Ava.u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13988" y="4193240"/>
            <a:ext cx="1899691" cy="1899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Купить Жесткий диск Samsung SJ 003 с доставкой в Донецке, Донецкая область citymart.dn.u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060848"/>
            <a:ext cx="2727684" cy="2132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Новостная лента - Компьютерный интернет-магазин &quot;ОЛВИКО&quot;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13679" y="4797152"/>
            <a:ext cx="1942613" cy="1942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лево 5"/>
          <p:cNvSpPr/>
          <p:nvPr/>
        </p:nvSpPr>
        <p:spPr>
          <a:xfrm rot="20650612">
            <a:off x="2220715" y="1331892"/>
            <a:ext cx="855323" cy="23377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2624168">
            <a:off x="5656079" y="1240515"/>
            <a:ext cx="1011446" cy="416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Управляющая кнопка: назад 4">
            <a:hlinkClick r:id="rId8" action="ppaction://hlinksldjump" highlightClick="1"/>
          </p:cNvPr>
          <p:cNvSpPr/>
          <p:nvPr/>
        </p:nvSpPr>
        <p:spPr>
          <a:xfrm>
            <a:off x="8460432" y="6381328"/>
            <a:ext cx="391389" cy="35843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794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Манипулятор для управления экранными объектами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Мышки и клавиатуры: оптическая мышь, оригинальные компьютерные мышки. Купить мышку для компьютера можно в Интернет-магазине IV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340768"/>
            <a:ext cx="6419850" cy="4914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правляющая кнопка: назад 2">
            <a:hlinkClick r:id="rId3" action="ppaction://hlinksldjump" highlightClick="1"/>
          </p:cNvPr>
          <p:cNvSpPr/>
          <p:nvPr/>
        </p:nvSpPr>
        <p:spPr>
          <a:xfrm>
            <a:off x="8532440" y="6381328"/>
            <a:ext cx="360040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754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284984"/>
            <a:ext cx="2664296" cy="2952328"/>
          </a:xfr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i="1" u="sng" dirty="0">
                <a:solidFill>
                  <a:srgbClr val="0070C0"/>
                </a:solidFill>
              </a:rPr>
              <a:t>с</a:t>
            </a:r>
            <a:r>
              <a:rPr lang="ru-RU" sz="2400" b="1" i="1" u="sng" dirty="0" smtClean="0">
                <a:solidFill>
                  <a:srgbClr val="0070C0"/>
                </a:solidFill>
              </a:rPr>
              <a:t>истемные</a:t>
            </a:r>
            <a:r>
              <a:rPr lang="ru-RU" sz="2400" dirty="0" smtClean="0">
                <a:solidFill>
                  <a:srgbClr val="0070C0"/>
                </a:solidFill>
              </a:rPr>
              <a:t> – </a:t>
            </a:r>
            <a:r>
              <a:rPr lang="ru-RU" sz="2400" dirty="0" smtClean="0"/>
              <a:t>обеспечивают работу компьютера и его взаимодействие с человеком.</a:t>
            </a:r>
            <a:endParaRPr lang="ru-RU" sz="24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19944" y="413048"/>
            <a:ext cx="8229600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	Кроме устройств, важным элементом системы являются программы, которые называются </a:t>
            </a:r>
            <a:r>
              <a:rPr lang="ru-RU" b="1" i="1" dirty="0" smtClean="0">
                <a:solidFill>
                  <a:srgbClr val="FF0000"/>
                </a:solidFill>
              </a:rPr>
              <a:t>программным обеспечением компьютера.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b="1" i="1" dirty="0" smtClean="0"/>
              <a:t>	</a:t>
            </a:r>
            <a:r>
              <a:rPr lang="ru-RU" u="sng" dirty="0" smtClean="0"/>
              <a:t>Компьютерные программы бывают:</a:t>
            </a:r>
            <a:endParaRPr lang="ru-RU" u="sng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3033125" y="3284984"/>
            <a:ext cx="3312368" cy="295232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2400" b="1" i="1" dirty="0">
                <a:solidFill>
                  <a:srgbClr val="0070C0"/>
                </a:solidFill>
              </a:rPr>
              <a:t>и</a:t>
            </a:r>
            <a:r>
              <a:rPr lang="ru-RU" sz="2400" b="1" i="1" dirty="0" smtClean="0">
                <a:solidFill>
                  <a:srgbClr val="0070C0"/>
                </a:solidFill>
              </a:rPr>
              <a:t>нструментальные – </a:t>
            </a:r>
            <a:r>
              <a:rPr lang="ru-RU" sz="2400" dirty="0" smtClean="0"/>
              <a:t>предназначены для создания новых программ.</a:t>
            </a:r>
            <a:endParaRPr lang="ru-RU" sz="2400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6545288" y="3284984"/>
            <a:ext cx="2304256" cy="295232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2400" b="1" i="1" dirty="0">
                <a:solidFill>
                  <a:srgbClr val="0070C0"/>
                </a:solidFill>
              </a:rPr>
              <a:t>п</a:t>
            </a:r>
            <a:r>
              <a:rPr lang="ru-RU" sz="2400" b="1" i="1" dirty="0" smtClean="0">
                <a:solidFill>
                  <a:srgbClr val="0070C0"/>
                </a:solidFill>
              </a:rPr>
              <a:t>рикладные – </a:t>
            </a:r>
            <a:r>
              <a:rPr lang="ru-RU" sz="2400" dirty="0" smtClean="0"/>
              <a:t>служат для решения задач пользователя.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39647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172</Words>
  <Application>Microsoft Office PowerPoint</Application>
  <PresentationFormat>Экран (4:3)</PresentationFormat>
  <Paragraphs>54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Компьютер как  система</vt:lpstr>
      <vt:lpstr>Компьютер - </vt:lpstr>
      <vt:lpstr>Устройства компьютера  делятся на:</vt:lpstr>
      <vt:lpstr>Устройства ввода данных </vt:lpstr>
      <vt:lpstr>Устройства вывода данных</vt:lpstr>
      <vt:lpstr>Устройство обработки данных</vt:lpstr>
      <vt:lpstr>Устройства хранения данных</vt:lpstr>
      <vt:lpstr>Манипулятор для управления экранными объектами</vt:lpstr>
      <vt:lpstr>Слайд 9</vt:lpstr>
      <vt:lpstr>Спасибо  за внимание!</vt:lpstr>
      <vt:lpstr>Использованные Интернет-ресурсы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Компьютер как система</dc:title>
  <dc:creator>Приемная</dc:creator>
  <cp:lastModifiedBy>ASUS</cp:lastModifiedBy>
  <cp:revision>14</cp:revision>
  <dcterms:created xsi:type="dcterms:W3CDTF">2014-09-29T05:56:16Z</dcterms:created>
  <dcterms:modified xsi:type="dcterms:W3CDTF">2015-01-31T05:44:36Z</dcterms:modified>
</cp:coreProperties>
</file>